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35" r:id="rId3"/>
    <p:sldId id="989" r:id="rId4"/>
    <p:sldId id="371" r:id="rId5"/>
    <p:sldId id="362" r:id="rId6"/>
    <p:sldId id="277" r:id="rId7"/>
    <p:sldId id="991" r:id="rId8"/>
    <p:sldId id="990" r:id="rId9"/>
    <p:sldId id="992" r:id="rId10"/>
    <p:sldId id="344" r:id="rId11"/>
    <p:sldId id="995" r:id="rId12"/>
    <p:sldId id="994" r:id="rId13"/>
    <p:sldId id="349" r:id="rId14"/>
    <p:sldId id="996" r:id="rId15"/>
    <p:sldId id="993" r:id="rId16"/>
    <p:sldId id="348" r:id="rId17"/>
    <p:sldId id="997" r:id="rId18"/>
    <p:sldId id="999" r:id="rId19"/>
    <p:sldId id="353" r:id="rId20"/>
    <p:sldId id="345" r:id="rId21"/>
    <p:sldId id="1003" r:id="rId22"/>
    <p:sldId id="303" r:id="rId23"/>
    <p:sldId id="351" r:id="rId24"/>
    <p:sldId id="295" r:id="rId25"/>
    <p:sldId id="1005" r:id="rId26"/>
    <p:sldId id="1004" r:id="rId27"/>
    <p:sldId id="352" r:id="rId28"/>
    <p:sldId id="953" r:id="rId29"/>
    <p:sldId id="1018" r:id="rId30"/>
    <p:sldId id="1019" r:id="rId31"/>
    <p:sldId id="278" r:id="rId32"/>
    <p:sldId id="286" r:id="rId33"/>
    <p:sldId id="300" r:id="rId34"/>
    <p:sldId id="1012" r:id="rId35"/>
    <p:sldId id="1020" r:id="rId36"/>
    <p:sldId id="1021" r:id="rId37"/>
    <p:sldId id="1022" r:id="rId38"/>
    <p:sldId id="1001" r:id="rId39"/>
    <p:sldId id="1006" r:id="rId40"/>
    <p:sldId id="1007" r:id="rId41"/>
    <p:sldId id="1011" r:id="rId42"/>
    <p:sldId id="1008" r:id="rId43"/>
    <p:sldId id="1013" r:id="rId44"/>
    <p:sldId id="1016" r:id="rId45"/>
    <p:sldId id="1014" r:id="rId46"/>
    <p:sldId id="1015" r:id="rId47"/>
    <p:sldId id="101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hini Roychowdhury" initials="SR" lastIdx="1" clrIdx="0">
    <p:extLst>
      <p:ext uri="{19B8F6BF-5375-455C-9EA6-DF929625EA0E}">
        <p15:presenceInfo xmlns:p15="http://schemas.microsoft.com/office/powerpoint/2012/main" userId="S::sohini@aifund.onmicrosoft.com::229b6808-3a23-49ee-8d82-7227f9cb39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78231" autoAdjust="0"/>
  </p:normalViewPr>
  <p:slideViewPr>
    <p:cSldViewPr snapToGrid="0">
      <p:cViewPr varScale="1">
        <p:scale>
          <a:sx n="99" d="100"/>
          <a:sy n="99" d="100"/>
        </p:scale>
        <p:origin x="592" y="168"/>
      </p:cViewPr>
      <p:guideLst/>
    </p:cSldViewPr>
  </p:slideViewPr>
  <p:outlineViewPr>
    <p:cViewPr>
      <p:scale>
        <a:sx n="33" d="100"/>
        <a:sy n="33" d="100"/>
      </p:scale>
      <p:origin x="0" y="-31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DCA37-FB25-4192-960C-EC9E9D57F14C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5300D-90E5-4CC7-9A3A-A07FF3796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3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37edece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937edece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70x70 Patches most effective for image translation (</a:t>
            </a:r>
            <a:r>
              <a:rPr lang="en-US" dirty="0" err="1"/>
              <a:t>patchGAN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21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def85b6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def85b6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to mute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341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27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68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def85b6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def85b6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to mute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968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20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50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two eyes are good, five eyes are great!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8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GANs only train on 2D images and have no way to understand our 3D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GANs do not understand "scenes"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0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9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GANs do not understand "scenes"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67378-8689-4268-B62F-CD693B5772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84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6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4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8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5300D-90E5-4CC7-9A3A-A07FF37962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DE01-C3E0-417D-9006-670694CBF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5134D-8566-49C6-AA18-16D3C7352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76C29-A038-49AE-9115-B6D946AD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99A0-D2B1-4137-B31F-4D2A93F4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8CF6A-E4E3-43DF-AC36-80EAD3B0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1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F6AB-64F4-44B5-9A2A-CA2873E6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22A41-8D85-4BE0-930E-A28770F98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F1DB6-A879-4CEC-B030-E6AC8FAE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EDFA2-9E70-40B9-B141-6E992A0B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4225-D928-40BE-B1E1-86D33D1C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9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B34F6-E375-4BBF-BB41-DD38452AC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0B452-E3D8-46D6-9A54-5FFBFD40B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56881-C415-466C-B9FC-F77110CF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7AC2B-58F4-4034-98D2-95DD126C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7EAD-80E9-4C04-BEEA-3E3646CF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13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700"/>
              <a:buFont typeface="Proxima Nova"/>
              <a:buNone/>
              <a:defRPr sz="6267" b="1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800"/>
              <a:buFont typeface="Proxima Nova Semibold"/>
              <a:buNone/>
              <a:defRPr sz="3733">
                <a:solidFill>
                  <a:srgbClr val="52525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8819" y="351267"/>
            <a:ext cx="3134368" cy="1818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316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 preserve="1">
  <p:cSld name="1_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09611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96662" y="71213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5"/>
          <p:cNvCxnSpPr/>
          <p:nvPr/>
        </p:nvCxnSpPr>
        <p:spPr>
          <a:xfrm>
            <a:off x="415611" y="6308623"/>
            <a:ext cx="11525600" cy="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2021 FourthBrain</a:t>
            </a:r>
            <a:endParaRPr sz="1200" dirty="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87043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nk Section Header" type="titleOnly" preserve="1">
  <p:cSld name="Pink 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600"/>
              <a:buNone/>
              <a:defRPr sz="4800">
                <a:solidFill>
                  <a:srgbClr val="52525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-33200" y="2819833"/>
            <a:ext cx="12258400" cy="4082000"/>
          </a:xfrm>
          <a:prstGeom prst="triangle">
            <a:avLst>
              <a:gd name="adj" fmla="val 100000"/>
            </a:avLst>
          </a:prstGeom>
          <a:solidFill>
            <a:srgbClr val="EC00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5212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1_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071577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71562" y="104646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8"/>
          <p:cNvCxnSpPr/>
          <p:nvPr/>
        </p:nvCxnSpPr>
        <p:spPr>
          <a:xfrm>
            <a:off x="415611" y="6308623"/>
            <a:ext cx="114000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8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2020 FourthBrain</a:t>
            </a:r>
            <a:endParaRPr sz="120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47320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65655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097177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97162" y="98496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4"/>
          <p:cNvCxnSpPr/>
          <p:nvPr/>
        </p:nvCxnSpPr>
        <p:spPr>
          <a:xfrm>
            <a:off x="415611" y="6308623"/>
            <a:ext cx="114252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2021 FourthBrain</a:t>
            </a:r>
            <a:endParaRPr sz="1200" dirty="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27538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ColTx">
  <p:cSld name="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09611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96662" y="71213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5"/>
          <p:cNvCxnSpPr/>
          <p:nvPr/>
        </p:nvCxnSpPr>
        <p:spPr>
          <a:xfrm>
            <a:off x="415611" y="6308623"/>
            <a:ext cx="11525600" cy="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2021 FourthBrain</a:t>
            </a:r>
            <a:endParaRPr sz="1200" dirty="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69093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071577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71562" y="104646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8"/>
          <p:cNvCxnSpPr/>
          <p:nvPr/>
        </p:nvCxnSpPr>
        <p:spPr>
          <a:xfrm>
            <a:off x="415611" y="6308623"/>
            <a:ext cx="114000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8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2021 FourthBrain</a:t>
            </a:r>
            <a:endParaRPr sz="1200" dirty="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85999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65655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017211" y="6308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80929" y="146480"/>
            <a:ext cx="1022633" cy="96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1"/>
          <p:cNvCxnSpPr/>
          <p:nvPr/>
        </p:nvCxnSpPr>
        <p:spPr>
          <a:xfrm>
            <a:off x="415611" y="6308623"/>
            <a:ext cx="113332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1"/>
          <p:cNvSpPr txBox="1"/>
          <p:nvPr/>
        </p:nvSpPr>
        <p:spPr>
          <a:xfrm>
            <a:off x="314000" y="6379433"/>
            <a:ext cx="2603200" cy="3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2020 FourthBrain</a:t>
            </a:r>
            <a:endParaRPr sz="120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3695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5EFD-B8A8-43F8-92BE-18E58A31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9A99-F3F4-48A2-99A4-007E30A69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C97F2-94B0-4557-8E0C-CBFB506F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A50E1-8736-45CE-A25A-3B86BA42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F4BF4-26F7-419C-B268-F121824A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B8CE-8D31-4072-932E-6049CFCF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5E80B-1911-433A-BCB0-4D3C33368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E3D38-DA40-4E50-BAE0-8FE6CCD2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DAA3A-C30F-4B4B-9B12-FF2E71E1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305BE-C925-4ACF-8850-ECBAB41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5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303B-C74D-4FA0-8185-26029FFA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DC93-6B23-43BE-9B2D-B9E667C45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EB86D-062C-4E6C-B553-81B62A6A5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3B13C-FA6B-493C-8DA0-AAEC8991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14EDB-4B58-45E8-85F4-CCEB2FCB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5CC4D-09CE-4777-8F2D-E7C9E305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3753-28B2-4A3C-B67A-5E21A47E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F8ECA-47CA-44FB-A93A-4E3744BD0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94C6F-9529-4597-8D70-851A3DAB5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56919-4BA1-4CCF-8E18-E412ED742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918D0D-3695-4EC5-938B-EF21E0010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C5D3A-3F6B-4ABD-BA16-2BB0638B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7DF38-9874-4576-AC78-697328D4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2A3E7-253F-4521-AF67-7B66E68D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6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E869-B3BF-4008-9FA3-9F86C9D4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D6520F-C1D5-4CF2-86DA-3488F9E3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30B0A-5220-4C59-909F-A7BEC1EF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BC57C-5652-400B-B0CB-02C21D5B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8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9F1D1-F1FE-4E24-868A-469E3497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CB048-9D10-4D88-AF68-5CA2F518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947A9-BFF7-4CEE-A09B-A9771B26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8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7486-5FB8-40DA-96FC-40B67CC2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F685-8649-4F7A-B5E2-AA51851C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DF333-CFE5-4188-A28E-3032E1F0A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9EC7B-7EA3-4B8F-9F41-1F5464FD3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ED9A5-25ED-40AF-B235-0C125138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FBACC-B100-45F2-8070-355EA6A4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0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1B0B-B568-4054-AEBD-01847D96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D0146-FC7B-4AE5-9B9E-0724675D9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8E46B-94EC-4544-A89B-64DFBA12B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A58DF-ED4D-47DA-BBF3-0F9587B4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D866B-54ED-427A-BC95-99362F3F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3F8F9-1D56-448A-B180-09E37E6F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1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DAFC3-27E5-473B-8057-EB0C3EFA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0C69B-2997-40C7-90F2-36A97F63E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62328-4293-4BFD-B68C-AA4ED2CF2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F6F1B-B76C-4CE4-BA8B-37A65518F3C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7FC1-70A4-450A-9EB1-DD759C4EA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C9520-F49E-4B92-A6B2-071E2A4CB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DCA08-9624-48CF-902C-B6A0DF93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0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  <p:sldLayoutId id="2147483666" r:id="rId14"/>
    <p:sldLayoutId id="2147483667" r:id="rId15"/>
    <p:sldLayoutId id="2147483661" r:id="rId16"/>
    <p:sldLayoutId id="2147483662" r:id="rId17"/>
    <p:sldLayoutId id="2147483663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1.07875" TargetMode="External"/><Relationship Id="rId2" Type="http://schemas.openxmlformats.org/officeDocument/2006/relationships/hyperlink" Target="https://arxiv.org/abs/1406.2661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evelopers.google.com/machine-learning/gan/los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are-generative-adversarial-networks-gan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pedia.org/wiki/Earth_mover%27s_distanc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paperswithcode.com/method/wga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withcode.com/method/wgan" TargetMode="Externa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hackerstreak.com/pix2pix-ga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semanticscholar.org/paper/Matching-Adversarial-Networks-M%C3%A1ttyus-Urtasun/95549a8692f734b978f1177c76242e074d52e67a/figure/6" TargetMode="External"/><Relationship Id="rId4" Type="http://schemas.openxmlformats.org/officeDocument/2006/relationships/hyperlink" Target="https://colab.research.google.com/drive/182CGDnFxt08NmjCCTu5jDweUjn3jhB2y#scrollTo=N1N7xi_MetR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hardikbansal.github.io/CycleGANBlog/" TargetMode="Externa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ardikbansal.github.io/CycleGANBlog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time+for+5+minut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time+for+5+minut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ctrTitle"/>
          </p:nvPr>
        </p:nvSpPr>
        <p:spPr>
          <a:xfrm>
            <a:off x="415600" y="126708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4700"/>
            </a:pPr>
            <a:r>
              <a:rPr lang="en-US" sz="5400" dirty="0">
                <a:solidFill>
                  <a:srgbClr val="B10069"/>
                </a:solidFill>
                <a:latin typeface="Proxima Nova" panose="020B0604020202020204" charset="0"/>
              </a:rPr>
              <a:t>Generative Adversarial Networks</a:t>
            </a:r>
            <a:endParaRPr sz="5400" dirty="0">
              <a:solidFill>
                <a:srgbClr val="B10069"/>
              </a:solidFill>
              <a:latin typeface="Proxima Nova" panose="020B0604020202020204" charset="0"/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" dirty="0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Week 9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SzPts val="2800"/>
            </a:pPr>
            <a:endParaRPr dirty="0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" dirty="0">
                <a:solidFill>
                  <a:srgbClr val="B10069"/>
                </a:solidFill>
                <a:latin typeface="Proxima Nova"/>
                <a:ea typeface="Proxima Nova"/>
                <a:cs typeface="Proxima Nova"/>
                <a:sym typeface="Proxima Nova"/>
              </a:rPr>
              <a:t>Brian Spiering</a:t>
            </a:r>
            <a:endParaRPr dirty="0">
              <a:solidFill>
                <a:srgbClr val="B100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 descr="Clientmoji">
            <a:extLst>
              <a:ext uri="{FF2B5EF4-FFF2-40B4-BE49-F238E27FC236}">
                <a16:creationId xmlns:a16="http://schemas.microsoft.com/office/drawing/2014/main" id="{D0325D67-BD07-8B4D-8519-DA2BEAD4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427" y="3079167"/>
            <a:ext cx="3778833" cy="377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EC0C-034A-4958-A0B2-3A4DB9B9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90" y="399057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GAN Components</a:t>
            </a:r>
          </a:p>
        </p:txBody>
      </p:sp>
      <p:pic>
        <p:nvPicPr>
          <p:cNvPr id="1026" name="Picture 2" descr="Example of the Generative Adversarial Network Model Architecture">
            <a:extLst>
              <a:ext uri="{FF2B5EF4-FFF2-40B4-BE49-F238E27FC236}">
                <a16:creationId xmlns:a16="http://schemas.microsoft.com/office/drawing/2014/main" id="{6DF544D5-BDCE-49AA-AAEB-8BE03536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90" y="919162"/>
            <a:ext cx="4397693" cy="520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964E85-ECA6-4640-90B3-2F86C42F02D8}"/>
              </a:ext>
            </a:extLst>
          </p:cNvPr>
          <p:cNvSpPr txBox="1"/>
          <p:nvPr/>
        </p:nvSpPr>
        <p:spPr>
          <a:xfrm>
            <a:off x="580073" y="1274660"/>
            <a:ext cx="60979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rgbClr val="555555"/>
                </a:solidFill>
                <a:effectLst/>
                <a:latin typeface="Proxima Nova" panose="020B0604020202020204"/>
              </a:rPr>
              <a:t>Generator</a:t>
            </a:r>
            <a:r>
              <a:rPr lang="en-US" sz="2400" dirty="0">
                <a:solidFill>
                  <a:srgbClr val="555555"/>
                </a:solidFill>
                <a:latin typeface="Proxima Nova" panose="020B0604020202020204"/>
              </a:rPr>
              <a:t> -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Proxima Nova" panose="020B0604020202020204"/>
              </a:rPr>
              <a:t> Model that is used to generate new plausible examples from the problem domain.</a:t>
            </a:r>
          </a:p>
          <a:p>
            <a:pPr algn="l" fontAlgn="base"/>
            <a:endParaRPr lang="en-US" sz="2400" dirty="0">
              <a:solidFill>
                <a:srgbClr val="555555"/>
              </a:solidFill>
              <a:latin typeface="Proxima Nova" panose="020B0604020202020204"/>
            </a:endParaRPr>
          </a:p>
          <a:p>
            <a:pPr algn="l" fontAlgn="base"/>
            <a:endParaRPr lang="en-US" sz="2400" b="0" i="0" dirty="0">
              <a:solidFill>
                <a:srgbClr val="555555"/>
              </a:solidFill>
              <a:effectLst/>
              <a:latin typeface="Proxima Nova" panose="020B0604020202020204"/>
            </a:endParaRPr>
          </a:p>
          <a:p>
            <a:pPr algn="l" fontAlgn="base"/>
            <a:r>
              <a:rPr lang="en-US" sz="2400" b="1" i="0" dirty="0">
                <a:solidFill>
                  <a:srgbClr val="555555"/>
                </a:solidFill>
                <a:effectLst/>
                <a:latin typeface="Proxima Nova" panose="020B0604020202020204"/>
              </a:rPr>
              <a:t>Discriminator</a:t>
            </a:r>
            <a:r>
              <a:rPr lang="en-US" sz="2400" dirty="0">
                <a:solidFill>
                  <a:srgbClr val="555555"/>
                </a:solidFill>
                <a:latin typeface="Proxima Nova" panose="020B0604020202020204"/>
              </a:rPr>
              <a:t> -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Proxima Nova" panose="020B0604020202020204"/>
              </a:rPr>
              <a:t> Model that is used to classify examples as real (</a:t>
            </a:r>
            <a:r>
              <a:rPr lang="en-US" sz="2400" b="0" i="1" dirty="0">
                <a:solidFill>
                  <a:srgbClr val="555555"/>
                </a:solidFill>
                <a:effectLst/>
                <a:latin typeface="Proxima Nova" panose="020B0604020202020204"/>
              </a:rPr>
              <a:t>from the domain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Proxima Nova" panose="020B0604020202020204"/>
              </a:rPr>
              <a:t>) or fake (</a:t>
            </a:r>
            <a:r>
              <a:rPr lang="en-US" sz="2400" b="0" i="1" dirty="0">
                <a:solidFill>
                  <a:srgbClr val="555555"/>
                </a:solidFill>
                <a:effectLst/>
                <a:latin typeface="Proxima Nova" panose="020B0604020202020204"/>
              </a:rPr>
              <a:t>generated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Proxima Nova" panose="020B0604020202020204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E43B6-5789-40EF-9234-33A6BB8CFB70}"/>
              </a:ext>
            </a:extLst>
          </p:cNvPr>
          <p:cNvSpPr txBox="1"/>
          <p:nvPr/>
        </p:nvSpPr>
        <p:spPr>
          <a:xfrm>
            <a:off x="2340293" y="6351221"/>
            <a:ext cx="6097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https://machinelearningmastery.com/what-are-generative-adversarial-networks-gans/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CA855-16D9-4357-ADF5-E5ACA9741A86}"/>
              </a:ext>
            </a:extLst>
          </p:cNvPr>
          <p:cNvSpPr txBox="1"/>
          <p:nvPr/>
        </p:nvSpPr>
        <p:spPr>
          <a:xfrm>
            <a:off x="500063" y="4803777"/>
            <a:ext cx="60979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555555"/>
                </a:solidFill>
                <a:effectLst/>
                <a:latin typeface="Proxima Nova" panose="020B0604020202020204"/>
              </a:rPr>
              <a:t>Limiting condition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Proxima Nova" panose="020B0604020202020204"/>
              </a:rPr>
              <a:t>: Generator generates perfect replicas from the input domain every time, and the discriminator cannot tell the difference and predicts “unsure” (e.g. 50% for real and fake) in every case. </a:t>
            </a:r>
            <a:endParaRPr lang="en-US" sz="2000" dirty="0"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6604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74A2-E542-41C1-B237-37C5D68C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" panose="020B0604020202020204"/>
              </a:rPr>
              <a:t>GAN Loss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BB368-7567-4AEA-9F34-390403FFDDA2}"/>
              </a:ext>
            </a:extLst>
          </p:cNvPr>
          <p:cNvSpPr txBox="1"/>
          <p:nvPr/>
        </p:nvSpPr>
        <p:spPr>
          <a:xfrm>
            <a:off x="415600" y="2314038"/>
            <a:ext cx="105942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minimax loss</a:t>
            </a:r>
            <a:r>
              <a:rPr lang="en-US" dirty="0"/>
              <a:t>: The loss function used in the </a:t>
            </a:r>
            <a:r>
              <a:rPr lang="en-US" dirty="0">
                <a:hlinkClick r:id="rId2"/>
              </a:rPr>
              <a:t>paper that introduced GANs</a:t>
            </a:r>
            <a:r>
              <a:rPr lang="en-US" dirty="0"/>
              <a:t>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Wasserstein loss</a:t>
            </a:r>
            <a:r>
              <a:rPr lang="en-US" dirty="0"/>
              <a:t>: The default loss function for TF-GAN Estimators. First described in a </a:t>
            </a:r>
            <a:r>
              <a:rPr lang="en-US" dirty="0">
                <a:hlinkClick r:id="rId3"/>
              </a:rPr>
              <a:t>2017 paper</a:t>
            </a:r>
            <a:r>
              <a:rPr lang="en-US" dirty="0"/>
              <a:t>.</a:t>
            </a:r>
            <a:br>
              <a:rPr lang="en-US" dirty="0"/>
            </a:br>
            <a:endParaRPr lang="en-US" b="0" i="0" dirty="0">
              <a:effectLst/>
              <a:latin typeface="Proxima Nova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F4C79-0715-4DB1-8D7E-9FF79D3F1954}"/>
              </a:ext>
            </a:extLst>
          </p:cNvPr>
          <p:cNvSpPr txBox="1"/>
          <p:nvPr/>
        </p:nvSpPr>
        <p:spPr>
          <a:xfrm>
            <a:off x="2063115" y="6401236"/>
            <a:ext cx="61607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https://developers.google.com/machine-learning/gan/loss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5360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398A39-F003-3647-9525-B9F9DD98E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6" y="490857"/>
            <a:ext cx="10062862" cy="5581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274A2-E542-41C1-B237-37C5D68C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1008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GAN Loss Functions: Minmax loss</a:t>
            </a:r>
          </a:p>
        </p:txBody>
      </p:sp>
    </p:spTree>
    <p:extLst>
      <p:ext uri="{BB962C8B-B14F-4D97-AF65-F5344CB8AC3E}">
        <p14:creationId xmlns:p14="http://schemas.microsoft.com/office/powerpoint/2010/main" val="388400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74A2-E542-41C1-B237-37C5D68C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" panose="020B0604020202020204"/>
              </a:rPr>
              <a:t>GAN Loss Functions: Minmax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74A16-09B0-4E60-8A65-AE6028DC7737}"/>
              </a:ext>
            </a:extLst>
          </p:cNvPr>
          <p:cNvSpPr txBox="1"/>
          <p:nvPr/>
        </p:nvSpPr>
        <p:spPr>
          <a:xfrm>
            <a:off x="415600" y="1510419"/>
            <a:ext cx="116541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/>
              </a:rPr>
              <a:t>Initially</a:t>
            </a:r>
            <a:r>
              <a:rPr lang="en-US" dirty="0">
                <a:latin typeface="Proxima Nova" panose="020B0604020202020204"/>
              </a:rPr>
              <a:t> Discriminator has superior performance than generator.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/>
              </a:rPr>
              <a:t>Generator cannot learn as quickly as discriminator.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/>
              </a:rPr>
              <a:t>Overall Loss function for the generator saturates.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/>
              </a:rPr>
              <a:t>Vanishing Gradient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Proxima Nova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/>
              </a:rPr>
              <a:t>Once training has progressed,</a:t>
            </a:r>
            <a:r>
              <a:rPr lang="en-US" dirty="0">
                <a:latin typeface="Proxima Nova" panose="020B0604020202020204"/>
              </a:rPr>
              <a:t> discriminator may get stuck in local minima.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/>
              </a:rPr>
              <a:t>Loss function for the discriminator saturates.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/>
              </a:rPr>
              <a:t>Generator keeps generating same few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/>
              </a:rPr>
              <a:t>Mode Collapse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Proxima Nova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Proxima Nova" panose="020B0604020202020204"/>
              </a:rPr>
              <a:t>Goal is to have both (Generator and Discriminator loss functions) work together!</a:t>
            </a:r>
            <a:endParaRPr lang="en-US" b="1" dirty="0">
              <a:latin typeface="Proxima Nova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852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74A2-E542-41C1-B237-37C5D68C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047200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GAN training is hard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55688-F959-4F42-932E-ED10E39B8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465" y="-1"/>
            <a:ext cx="6495535" cy="64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EC0C-034A-4958-A0B2-3A4DB9B9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90" y="399057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What happens at the end of training a GAN?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E43B6-5789-40EF-9234-33A6BB8CFB70}"/>
              </a:ext>
            </a:extLst>
          </p:cNvPr>
          <p:cNvSpPr txBox="1"/>
          <p:nvPr/>
        </p:nvSpPr>
        <p:spPr>
          <a:xfrm>
            <a:off x="2340293" y="6351221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https://machinelearningmastery.com/what-are-generative-adversarial-networks-gans/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CA855-16D9-4357-ADF5-E5ACA9741A86}"/>
              </a:ext>
            </a:extLst>
          </p:cNvPr>
          <p:cNvSpPr txBox="1"/>
          <p:nvPr/>
        </p:nvSpPr>
        <p:spPr>
          <a:xfrm>
            <a:off x="796625" y="2459504"/>
            <a:ext cx="97931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555555"/>
                </a:solidFill>
                <a:effectLst/>
                <a:latin typeface="Proxima Nova" panose="020B0604020202020204"/>
              </a:rPr>
              <a:t>The Generator generates perfect replicas from the input domain every time,</a:t>
            </a:r>
          </a:p>
          <a:p>
            <a:endParaRPr lang="en-US" sz="2000" dirty="0">
              <a:solidFill>
                <a:srgbClr val="555555"/>
              </a:solidFill>
              <a:latin typeface="Proxima Nova" panose="020B0604020202020204"/>
            </a:endParaRPr>
          </a:p>
          <a:p>
            <a:r>
              <a:rPr lang="en-US" sz="2000" dirty="0">
                <a:solidFill>
                  <a:srgbClr val="555555"/>
                </a:solidFill>
                <a:latin typeface="Proxima Nova" panose="020B0604020202020204"/>
              </a:rPr>
              <a:t>T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Proxima Nova" panose="020B0604020202020204"/>
              </a:rPr>
              <a:t>he </a:t>
            </a:r>
            <a:r>
              <a:rPr lang="en-US" sz="2000" dirty="0">
                <a:solidFill>
                  <a:srgbClr val="555555"/>
                </a:solidFill>
                <a:latin typeface="Proxima Nova" panose="020B0604020202020204"/>
              </a:rPr>
              <a:t>D</a:t>
            </a:r>
            <a:r>
              <a:rPr lang="en-US" sz="2000" b="0" i="0" dirty="0">
                <a:solidFill>
                  <a:srgbClr val="555555"/>
                </a:solidFill>
                <a:effectLst/>
                <a:latin typeface="Proxima Nova" panose="020B0604020202020204"/>
              </a:rPr>
              <a:t>iscriminator cannot tell the difference and predicts “unsure” (e.g. 50% for real and fake) in every case. </a:t>
            </a:r>
            <a:endParaRPr lang="en-US" sz="2000" dirty="0"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8163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4232-1056-4764-A992-4D30B65F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08" y="0"/>
            <a:ext cx="11360800" cy="763600"/>
          </a:xfrm>
        </p:spPr>
        <p:txBody>
          <a:bodyPr/>
          <a:lstStyle/>
          <a:p>
            <a:r>
              <a:rPr lang="en-US" sz="4000" dirty="0">
                <a:latin typeface="Proxima Nova" panose="020B0604020202020204"/>
              </a:rPr>
              <a:t>GAN Loss Functions: Wasserstein Distance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1FE83-2504-4AFA-B29C-498ABD3C85F3}"/>
              </a:ext>
            </a:extLst>
          </p:cNvPr>
          <p:cNvSpPr txBox="1"/>
          <p:nvPr/>
        </p:nvSpPr>
        <p:spPr>
          <a:xfrm>
            <a:off x="548948" y="763600"/>
            <a:ext cx="101643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discriminator does not actually classify instances. </a:t>
            </a:r>
          </a:p>
          <a:p>
            <a:endParaRPr lang="en-US" dirty="0"/>
          </a:p>
          <a:p>
            <a:r>
              <a:rPr lang="en-US" dirty="0"/>
              <a:t>For each instance it outputs a number. This number does not have to be less than one or greater than 0, so we can't use 0.5 as a threshold to decide whether an instance is real or fake. Discriminator training just tries to make the output bigger for real instances than for fake instances.</a:t>
            </a:r>
          </a:p>
          <a:p>
            <a:endParaRPr lang="en-US" dirty="0"/>
          </a:p>
          <a:p>
            <a:r>
              <a:rPr lang="en-US" dirty="0"/>
              <a:t>Because it can't really discriminate between real and fake, the WGAN discriminator is actually called a "critic" instead of a "discriminator". </a:t>
            </a:r>
          </a:p>
          <a:p>
            <a:endParaRPr lang="en-US" dirty="0"/>
          </a:p>
          <a:p>
            <a:r>
              <a:rPr lang="en-US" dirty="0"/>
              <a:t>The loss functions themselves are deceptively simple:</a:t>
            </a:r>
          </a:p>
          <a:p>
            <a:endParaRPr lang="en-US" dirty="0"/>
          </a:p>
          <a:p>
            <a:r>
              <a:rPr lang="en-US" b="1" dirty="0"/>
              <a:t>Critic Loss:</a:t>
            </a:r>
            <a:r>
              <a:rPr lang="en-US" dirty="0"/>
              <a:t> D(x) - D(G(z))</a:t>
            </a:r>
          </a:p>
          <a:p>
            <a:endParaRPr lang="en-US" dirty="0"/>
          </a:p>
          <a:p>
            <a:r>
              <a:rPr lang="en-US" dirty="0"/>
              <a:t>The discriminator tries to maximize this function. In other words, it tries to maximize the difference between its output on real instances and its output on fake instances.</a:t>
            </a:r>
          </a:p>
          <a:p>
            <a:endParaRPr lang="en-US" dirty="0"/>
          </a:p>
          <a:p>
            <a:r>
              <a:rPr lang="en-US" b="1" dirty="0"/>
              <a:t>Generator Loss:</a:t>
            </a:r>
            <a:r>
              <a:rPr lang="en-US" dirty="0"/>
              <a:t> D(G(z))</a:t>
            </a:r>
          </a:p>
          <a:p>
            <a:endParaRPr lang="en-US" dirty="0"/>
          </a:p>
          <a:p>
            <a:r>
              <a:rPr lang="en-US" dirty="0"/>
              <a:t>The generator tries to maximize this function. In other words, It tries to maximize the discriminator's output for its fake instances.</a:t>
            </a:r>
          </a:p>
        </p:txBody>
      </p:sp>
    </p:spTree>
    <p:extLst>
      <p:ext uri="{BB962C8B-B14F-4D97-AF65-F5344CB8AC3E}">
        <p14:creationId xmlns:p14="http://schemas.microsoft.com/office/powerpoint/2010/main" val="268630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4232-1056-4764-A992-4D30B65F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11567"/>
            <a:ext cx="11360800" cy="763600"/>
          </a:xfrm>
        </p:spPr>
        <p:txBody>
          <a:bodyPr/>
          <a:lstStyle/>
          <a:p>
            <a:r>
              <a:rPr lang="en-US" sz="4000" dirty="0">
                <a:latin typeface="Proxima Nova" panose="020B0604020202020204"/>
              </a:rPr>
              <a:t>GAN Loss Functions: Wasserstein Distance</a:t>
            </a:r>
          </a:p>
        </p:txBody>
      </p:sp>
      <p:pic>
        <p:nvPicPr>
          <p:cNvPr id="4" name="Picture 6" descr="Optimal discriminator and critic when learning to differentiate two... |  Download Scientific Diagram">
            <a:extLst>
              <a:ext uri="{FF2B5EF4-FFF2-40B4-BE49-F238E27FC236}">
                <a16:creationId xmlns:a16="http://schemas.microsoft.com/office/drawing/2014/main" id="{5359A6B9-AC81-4ADF-9D23-52023984E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770" y="1106113"/>
            <a:ext cx="4226798" cy="317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1FE83-2504-4AFA-B29C-498ABD3C85F3}"/>
              </a:ext>
            </a:extLst>
          </p:cNvPr>
          <p:cNvSpPr txBox="1"/>
          <p:nvPr/>
        </p:nvSpPr>
        <p:spPr>
          <a:xfrm>
            <a:off x="415599" y="4407158"/>
            <a:ext cx="10730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D(x) is the critic's output for a real instance.</a:t>
            </a:r>
          </a:p>
          <a:p>
            <a:r>
              <a:rPr lang="en-US" dirty="0"/>
              <a:t>G(z) is the generator's output when given noise z.</a:t>
            </a:r>
          </a:p>
          <a:p>
            <a:r>
              <a:rPr lang="en-US" dirty="0"/>
              <a:t>D(G(z)) is the critic's output for a fake instance.</a:t>
            </a:r>
          </a:p>
          <a:p>
            <a:r>
              <a:rPr lang="en-US" dirty="0"/>
              <a:t>The output of critic D does </a:t>
            </a:r>
            <a:r>
              <a:rPr lang="en-US" i="1" dirty="0"/>
              <a:t>not</a:t>
            </a:r>
            <a:r>
              <a:rPr lang="en-US" dirty="0"/>
              <a:t> have to be between 1 and 0.</a:t>
            </a:r>
          </a:p>
          <a:p>
            <a:r>
              <a:rPr lang="en-US" dirty="0"/>
              <a:t>The formulas derive from the </a:t>
            </a:r>
            <a:r>
              <a:rPr lang="en-US" dirty="0">
                <a:hlinkClick r:id="rId3"/>
              </a:rPr>
              <a:t>earth mover distance</a:t>
            </a:r>
            <a:r>
              <a:rPr lang="en-US" dirty="0"/>
              <a:t> between the real and generated distributions.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ECAA-4BAB-4E5D-8C80-ABB1A5012CA4}"/>
              </a:ext>
            </a:extLst>
          </p:cNvPr>
          <p:cNvSpPr txBox="1"/>
          <p:nvPr/>
        </p:nvSpPr>
        <p:spPr>
          <a:xfrm>
            <a:off x="3186113" y="6326691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https://paperswithcode.com/method/wgan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423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4232-1056-4764-A992-4D30B65F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11567"/>
            <a:ext cx="11360800" cy="763600"/>
          </a:xfrm>
        </p:spPr>
        <p:txBody>
          <a:bodyPr/>
          <a:lstStyle/>
          <a:p>
            <a:r>
              <a:rPr lang="en-US" sz="4000" dirty="0">
                <a:latin typeface="Proxima Nova" panose="020B0604020202020204"/>
              </a:rPr>
              <a:t>GAN Loss Functions: Wasserstein Distance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4747D-CE0A-4441-ABD5-227FB8BFA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3028950"/>
            <a:ext cx="10854380" cy="3509010"/>
          </a:xfrm>
        </p:spPr>
        <p:txBody>
          <a:bodyPr/>
          <a:lstStyle/>
          <a:p>
            <a:pPr algn="l" fontAlgn="base"/>
            <a:endParaRPr lang="en-US" sz="2000" dirty="0">
              <a:solidFill>
                <a:srgbClr val="555555"/>
              </a:solidFill>
              <a:latin typeface="Proxima Nova" panose="020B0604020202020204"/>
            </a:endParaRPr>
          </a:p>
          <a:p>
            <a:pPr algn="l" fontAlgn="base"/>
            <a:endParaRPr lang="en-US" sz="2000" b="0" dirty="0">
              <a:solidFill>
                <a:srgbClr val="555555"/>
              </a:solidFill>
              <a:effectLst/>
              <a:latin typeface="Proxima Nova" panose="020B0604020202020204"/>
            </a:endParaRPr>
          </a:p>
          <a:p>
            <a:pPr algn="l" fontAlgn="base"/>
            <a:endParaRPr lang="en-US" sz="2000" dirty="0">
              <a:solidFill>
                <a:srgbClr val="555555"/>
              </a:solidFill>
              <a:latin typeface="Proxima Nova" panose="020B0604020202020204"/>
            </a:endParaRPr>
          </a:p>
          <a:p>
            <a:pPr algn="l" fontAlgn="base"/>
            <a:endParaRPr lang="en-US" sz="2000" b="0" dirty="0">
              <a:solidFill>
                <a:srgbClr val="555555"/>
              </a:solidFill>
              <a:effectLst/>
              <a:latin typeface="Proxima Nova" panose="020B0604020202020204"/>
            </a:endParaRPr>
          </a:p>
          <a:p>
            <a:pPr algn="l" fontAlgn="base"/>
            <a:endParaRPr lang="en-US" sz="2000" b="0" dirty="0">
              <a:solidFill>
                <a:srgbClr val="555555"/>
              </a:solidFill>
              <a:effectLst/>
              <a:latin typeface="Proxima Nova" panose="020B0604020202020204"/>
            </a:endParaRPr>
          </a:p>
          <a:p>
            <a:endParaRPr lang="en-US" sz="2000" dirty="0">
              <a:latin typeface="Proxima Nova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1FE83-2504-4AFA-B29C-498ABD3C85F3}"/>
              </a:ext>
            </a:extLst>
          </p:cNvPr>
          <p:cNvSpPr txBox="1"/>
          <p:nvPr/>
        </p:nvSpPr>
        <p:spPr>
          <a:xfrm>
            <a:off x="697230" y="1156238"/>
            <a:ext cx="110791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555555"/>
                </a:solidFill>
                <a:effectLst/>
                <a:latin typeface="Proxima Nova" panose="020B0604020202020204"/>
              </a:rPr>
              <a:t>Wasserstein Distance loss has smoother gradient.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55555"/>
                </a:solidFill>
                <a:latin typeface="Proxima Nova" panose="020B0604020202020204"/>
              </a:rPr>
              <a:t>I</a:t>
            </a:r>
            <a:r>
              <a:rPr lang="en-US" sz="2000" b="0" dirty="0">
                <a:solidFill>
                  <a:srgbClr val="555555"/>
                </a:solidFill>
                <a:effectLst/>
                <a:latin typeface="Proxima Nova" panose="020B0604020202020204"/>
              </a:rPr>
              <a:t>nvolves the discriminator to be updated more often (e.g. five times more often) than the generator model.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55555"/>
                </a:solidFill>
                <a:latin typeface="Proxima Nova" panose="020B0604020202020204"/>
              </a:rPr>
              <a:t>Discriminator (critic) </a:t>
            </a:r>
            <a:r>
              <a:rPr lang="en-US" sz="2000" b="0" dirty="0">
                <a:solidFill>
                  <a:srgbClr val="555555"/>
                </a:solidFill>
                <a:effectLst/>
                <a:latin typeface="Proxima Nova" panose="020B0604020202020204"/>
              </a:rPr>
              <a:t>scores images with a real values instead of probability.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55555"/>
                </a:solidFill>
                <a:latin typeface="Proxima Nova" panose="020B0604020202020204"/>
              </a:rPr>
              <a:t>R</a:t>
            </a:r>
            <a:r>
              <a:rPr lang="en-US" sz="2000" b="0" dirty="0">
                <a:solidFill>
                  <a:srgbClr val="555555"/>
                </a:solidFill>
                <a:effectLst/>
                <a:latin typeface="Proxima Nova" panose="020B0604020202020204"/>
              </a:rPr>
              <a:t>equires that model weights be kept small, e.g. clipped to a hypercube of [-0.01, 0.01].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55555"/>
                </a:solidFill>
                <a:latin typeface="Proxima Nova" panose="020B0604020202020204"/>
              </a:rPr>
              <a:t>S</a:t>
            </a:r>
            <a:r>
              <a:rPr lang="en-US" sz="2000" b="0" dirty="0">
                <a:solidFill>
                  <a:srgbClr val="555555"/>
                </a:solidFill>
                <a:effectLst/>
                <a:latin typeface="Proxima Nova" panose="020B0604020202020204"/>
              </a:rPr>
              <a:t>core is calculated such that the distance between scores for real and fake images are maximally separate.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55555"/>
                </a:solidFill>
                <a:latin typeface="Proxima Nova" panose="020B0604020202020204"/>
              </a:rPr>
              <a:t>Loss function implemented by calculating the average predicted score across real and fake images and multiplying the average score by 1 and -1 respectively. This has the desired effect of driving the scores for real and fake images apart.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55555"/>
                </a:solidFill>
                <a:latin typeface="Proxima Nova" panose="020B0604020202020204"/>
              </a:rPr>
              <a:t>Advantage: It provides a useful gradient almost everywhere, allowing for the continued training of the models.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55555"/>
                </a:solidFill>
                <a:latin typeface="Proxima Nova" panose="020B0604020202020204"/>
              </a:rPr>
              <a:t>Lower Wasserstein loss correlates with better generator image quality.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2000" b="0" dirty="0">
              <a:solidFill>
                <a:srgbClr val="555555"/>
              </a:solidFill>
              <a:effectLst/>
              <a:latin typeface="Proxima Nova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ECAA-4BAB-4E5D-8C80-ABB1A5012CA4}"/>
              </a:ext>
            </a:extLst>
          </p:cNvPr>
          <p:cNvSpPr txBox="1"/>
          <p:nvPr/>
        </p:nvSpPr>
        <p:spPr>
          <a:xfrm>
            <a:off x="3186113" y="6326691"/>
            <a:ext cx="6097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https://paperswithcode.com/method/wgan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4594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2EEF-B48C-4523-9201-8C100C22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422972"/>
            <a:ext cx="8490400" cy="794260"/>
          </a:xfrm>
        </p:spPr>
        <p:txBody>
          <a:bodyPr/>
          <a:lstStyle/>
          <a:p>
            <a:r>
              <a:rPr lang="en-US" sz="4400" dirty="0">
                <a:latin typeface="Proxima Nova" panose="020B0604020202020204"/>
              </a:rPr>
              <a:t>Types of GAN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007E8-74E7-4EDD-9C3C-1F3A3B194686}"/>
              </a:ext>
            </a:extLst>
          </p:cNvPr>
          <p:cNvSpPr txBox="1"/>
          <p:nvPr/>
        </p:nvSpPr>
        <p:spPr>
          <a:xfrm>
            <a:off x="554414" y="2470524"/>
            <a:ext cx="10629900" cy="2186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	Conditional GANs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	pix2pix (DCGAN)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	CycleGAN</a:t>
            </a:r>
          </a:p>
        </p:txBody>
      </p:sp>
    </p:spTree>
    <p:extLst>
      <p:ext uri="{BB962C8B-B14F-4D97-AF65-F5344CB8AC3E}">
        <p14:creationId xmlns:p14="http://schemas.microsoft.com/office/powerpoint/2010/main" val="220794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Tuesday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1108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4:00 - 4:15: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4:15 - 5:00: Generative Adversarial Nets (GANs) Introduction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5:00 - 5:05: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5:05 - 5:55: Live Assignment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5:55 - 6:00: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5:00 - 5:55: Generative Adversarial Nets (GANs) Applications and Limitations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6:50 - 7:00:  Wrap-up</a:t>
            </a:r>
          </a:p>
        </p:txBody>
      </p:sp>
    </p:spTree>
    <p:extLst>
      <p:ext uri="{BB962C8B-B14F-4D97-AF65-F5344CB8AC3E}">
        <p14:creationId xmlns:p14="http://schemas.microsoft.com/office/powerpoint/2010/main" val="358333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2EEF-B48C-4523-9201-8C100C22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422972"/>
            <a:ext cx="8490400" cy="794260"/>
          </a:xfrm>
        </p:spPr>
        <p:txBody>
          <a:bodyPr/>
          <a:lstStyle/>
          <a:p>
            <a:r>
              <a:rPr lang="en-US" sz="4400" dirty="0">
                <a:latin typeface="Proxima Nova" panose="020B0604020202020204"/>
              </a:rPr>
              <a:t>Conditional GAN</a:t>
            </a:r>
          </a:p>
        </p:txBody>
      </p:sp>
      <p:pic>
        <p:nvPicPr>
          <p:cNvPr id="2050" name="Picture 2" descr="Example of a Conditional Generative Adversarial Network Model Architecture">
            <a:extLst>
              <a:ext uri="{FF2B5EF4-FFF2-40B4-BE49-F238E27FC236}">
                <a16:creationId xmlns:a16="http://schemas.microsoft.com/office/drawing/2014/main" id="{2C5339F0-257D-47A6-98B5-C3F4A1757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3" y="2853963"/>
            <a:ext cx="6011386" cy="251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007E8-74E7-4EDD-9C3C-1F3A3B194686}"/>
              </a:ext>
            </a:extLst>
          </p:cNvPr>
          <p:cNvSpPr txBox="1"/>
          <p:nvPr/>
        </p:nvSpPr>
        <p:spPr>
          <a:xfrm>
            <a:off x="788670" y="1394460"/>
            <a:ext cx="10629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Used for conditionally generating an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Generator has additional meta information, e.g. gender (faces), digit (handwriting)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Discriminator has additional input, regarding the class label.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95D10-8320-413A-BE6E-88D497002515}"/>
              </a:ext>
            </a:extLst>
          </p:cNvPr>
          <p:cNvSpPr txBox="1"/>
          <p:nvPr/>
        </p:nvSpPr>
        <p:spPr>
          <a:xfrm>
            <a:off x="2340293" y="6351221"/>
            <a:ext cx="6097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https://machinelearningmastery.com/what-are-generative-adversarial-networks-gans/</a:t>
            </a:r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982AD04A-EEF3-44B7-A92E-3EB0DB1BC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343" y="2642240"/>
            <a:ext cx="4635817" cy="34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92A62-CF59-448B-A8B1-C5F1E820CA61}"/>
              </a:ext>
            </a:extLst>
          </p:cNvPr>
          <p:cNvSpPr txBox="1"/>
          <p:nvPr/>
        </p:nvSpPr>
        <p:spPr>
          <a:xfrm>
            <a:off x="6931343" y="6351221"/>
            <a:ext cx="6097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https://towardsdatascience.com/understanding-and-optimizing-gans-going-back-to-first-principles-e5df8835ae18</a:t>
            </a:r>
          </a:p>
        </p:txBody>
      </p:sp>
    </p:spTree>
    <p:extLst>
      <p:ext uri="{BB962C8B-B14F-4D97-AF65-F5344CB8AC3E}">
        <p14:creationId xmlns:p14="http://schemas.microsoft.com/office/powerpoint/2010/main" val="1760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scriminator loss">
            <a:extLst>
              <a:ext uri="{FF2B5EF4-FFF2-40B4-BE49-F238E27FC236}">
                <a16:creationId xmlns:a16="http://schemas.microsoft.com/office/drawing/2014/main" id="{A4527304-1E9B-874F-BBF7-45BC83E2A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7" y="-86497"/>
            <a:ext cx="5688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04179-B62A-4E29-871C-F47687A6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08" y="0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Pix2pix GAN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CF285-8121-4B95-A976-1CC0455D2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318269"/>
            <a:ext cx="5680401" cy="45552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Proxima Nova" panose="020B0604020202020204"/>
              </a:rPr>
              <a:t>GAN to for image-to-image translation.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Proxima Nova" panose="020B0604020202020204"/>
              </a:rPr>
              <a:t>T</a:t>
            </a:r>
            <a:r>
              <a:rPr lang="en-US" sz="2200" b="0" i="0" dirty="0">
                <a:effectLst/>
                <a:latin typeface="Proxima Nova" panose="020B0604020202020204"/>
              </a:rPr>
              <a:t>ype of conditional GAN, where the generation of the output image is conditional on an input/source image.</a:t>
            </a:r>
            <a:endParaRPr lang="en-US" sz="2200" dirty="0">
              <a:latin typeface="Proxima Nova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2200" b="0" i="0" dirty="0">
                <a:effectLst/>
                <a:latin typeface="Proxima Nova" panose="020B0604020202020204"/>
              </a:rPr>
              <a:t>Generator model outputs new plausible synthetic images.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Proxima Nova" panose="020B0604020202020204"/>
              </a:rPr>
              <a:t>D</a:t>
            </a:r>
            <a:r>
              <a:rPr lang="en-US" sz="2200" b="0" i="0" dirty="0">
                <a:effectLst/>
                <a:latin typeface="Proxima Nova" panose="020B0604020202020204"/>
              </a:rPr>
              <a:t>iscriminator model classifies images as real (from the dataset) or fake (generated).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C0B4F-79EE-3F47-A8C2-D0C80BDDADC7}"/>
              </a:ext>
            </a:extLst>
          </p:cNvPr>
          <p:cNvSpPr/>
          <p:nvPr/>
        </p:nvSpPr>
        <p:spPr>
          <a:xfrm>
            <a:off x="2293228" y="6333523"/>
            <a:ext cx="3802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https://hackerstreak.com/pix2pix-gan/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1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4179-B62A-4E29-871C-F47687A6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08" y="0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Pix2pix GAN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CF285-8121-4B95-A976-1CC0455D2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2619631"/>
            <a:ext cx="11151561" cy="3253837"/>
          </a:xfrm>
        </p:spPr>
        <p:txBody>
          <a:bodyPr/>
          <a:lstStyle/>
          <a:p>
            <a:r>
              <a:rPr lang="en-US" sz="2200" b="0" i="0" dirty="0">
                <a:effectLst/>
                <a:latin typeface="Proxima Nova" panose="020B0604020202020204"/>
              </a:rPr>
              <a:t>The discriminator model is updated directly; generator model updated via the discriminator. </a:t>
            </a:r>
          </a:p>
          <a:p>
            <a:r>
              <a:rPr lang="en-US" sz="2200" dirty="0">
                <a:latin typeface="Proxima Nova" panose="020B0604020202020204"/>
              </a:rPr>
              <a:t>D</a:t>
            </a:r>
            <a:r>
              <a:rPr lang="en-US" sz="2200" b="0" i="0" dirty="0">
                <a:effectLst/>
                <a:latin typeface="Proxima Nova" panose="020B0604020202020204"/>
              </a:rPr>
              <a:t>iscriminator is provided both with a source image and the target image and must determine whether the target is a plausible transformation of the source image.</a:t>
            </a:r>
            <a:endParaRPr lang="en-US" sz="2200" dirty="0">
              <a:latin typeface="Proxima Nova" panose="020B0604020202020204"/>
            </a:endParaRPr>
          </a:p>
          <a:p>
            <a:r>
              <a:rPr lang="en-US" sz="2200" b="0" i="0" dirty="0">
                <a:effectLst/>
                <a:latin typeface="Proxima Nova" panose="020B0604020202020204"/>
              </a:rPr>
              <a:t>Generator is trained via adversarial loss, which encourages the generator to generate plausible images in the target domain. </a:t>
            </a:r>
          </a:p>
          <a:p>
            <a:r>
              <a:rPr lang="en-US" sz="2200" dirty="0">
                <a:latin typeface="Proxima Nova" panose="020B0604020202020204"/>
              </a:rPr>
              <a:t>G</a:t>
            </a:r>
            <a:r>
              <a:rPr lang="en-US" sz="2200" b="0" i="0" dirty="0">
                <a:effectLst/>
                <a:latin typeface="Proxima Nova" panose="020B0604020202020204"/>
              </a:rPr>
              <a:t>enerator updated via L1 loss measured between the generated image and the expected output image (prevent mode collapse)</a:t>
            </a:r>
          </a:p>
          <a:p>
            <a:r>
              <a:rPr lang="en-US" sz="2200" b="0" i="0" dirty="0">
                <a:effectLst/>
                <a:latin typeface="Proxima Nova" panose="020B0604020202020204"/>
              </a:rPr>
              <a:t>This loss encourages the generator model to create plausible translations of the source image.</a:t>
            </a:r>
            <a:endParaRPr lang="en-US" sz="2200" dirty="0"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7705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6596-3B8F-482B-BC81-A6CCA4F4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144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Pix2pix example</a:t>
            </a:r>
          </a:p>
        </p:txBody>
      </p:sp>
      <p:pic>
        <p:nvPicPr>
          <p:cNvPr id="4100" name="Picture 4" descr="A Gentle Introduction to Pix2Pix Generative Adversarial Network">
            <a:extLst>
              <a:ext uri="{FF2B5EF4-FFF2-40B4-BE49-F238E27FC236}">
                <a16:creationId xmlns:a16="http://schemas.microsoft.com/office/drawing/2014/main" id="{9D2B3E72-C69F-485F-B421-427C22C8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546" y="1262062"/>
            <a:ext cx="6096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4F1281-05DA-430C-B9F9-ED66E97B4932}"/>
              </a:ext>
            </a:extLst>
          </p:cNvPr>
          <p:cNvSpPr txBox="1"/>
          <p:nvPr/>
        </p:nvSpPr>
        <p:spPr>
          <a:xfrm>
            <a:off x="5887814" y="6422968"/>
            <a:ext cx="6212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Proxima Nova" panose="020B0604020202020204"/>
                <a:hlinkClick r:id="rId4"/>
              </a:rPr>
              <a:t>https://colab.research.google.com/drive/182CGDnFxt08NmjCCTu5jDweUjn3jhB2y#scrollTo=N1N7xi_MetRp</a:t>
            </a:r>
            <a:endParaRPr lang="en-US" sz="800" dirty="0">
              <a:latin typeface="Proxima Nova" panose="020B0604020202020204"/>
            </a:endParaRPr>
          </a:p>
          <a:p>
            <a:endParaRPr lang="en-US" sz="800" dirty="0">
              <a:latin typeface="Proxima Nova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63DA8-B26F-449F-8C43-5296CFE4D6B2}"/>
              </a:ext>
            </a:extLst>
          </p:cNvPr>
          <p:cNvSpPr txBox="1"/>
          <p:nvPr/>
        </p:nvSpPr>
        <p:spPr>
          <a:xfrm>
            <a:off x="4765604" y="6592245"/>
            <a:ext cx="9237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https://www.semanticscholar.org/paper/Matching-Adversarial-Networks-M%C3%A1ttyus-Urtasun/95549a8692f734b978f1177c76242e074d52e67a/figure/6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119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AB3D-5C04-4FD4-8FBF-040118C1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CycleGANs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73E90-B642-4AE2-98B3-D3AFC7A98093}"/>
              </a:ext>
            </a:extLst>
          </p:cNvPr>
          <p:cNvSpPr txBox="1"/>
          <p:nvPr/>
        </p:nvSpPr>
        <p:spPr>
          <a:xfrm>
            <a:off x="251614" y="4495148"/>
            <a:ext cx="11940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Proxima Nova" panose="020B0604020202020204"/>
              </a:rPr>
              <a:t>Automatic image-to-image translation models without paired examples.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S</a:t>
            </a:r>
            <a:r>
              <a:rPr lang="en-US" sz="2000" b="0" i="0" dirty="0">
                <a:effectLst/>
                <a:latin typeface="Proxima Nova" panose="020B0604020202020204"/>
              </a:rPr>
              <a:t>imultaneous training of two generator models and two discriminator models </a:t>
            </a:r>
            <a:r>
              <a:rPr lang="en-US" sz="2000" dirty="0">
                <a:latin typeface="Proxima Nova" panose="020B0604020202020204"/>
              </a:rPr>
              <a:t>(Ga2b, </a:t>
            </a:r>
            <a:r>
              <a:rPr lang="en-US" sz="2000" b="0" i="0" dirty="0">
                <a:effectLst/>
                <a:latin typeface="Proxima Nova" panose="020B0604020202020204"/>
              </a:rPr>
              <a:t>Da </a:t>
            </a:r>
            <a:r>
              <a:rPr lang="en-US" sz="2000" dirty="0">
                <a:latin typeface="Proxima Nova" panose="020B0604020202020204"/>
              </a:rPr>
              <a:t>/ Gb2a, Db).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Proxima Nova" panose="020B0604020202020204"/>
              </a:rPr>
              <a:t>Ga2b: Takes images from the first domain as input and outputs images for the second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Gb2a: Takes</a:t>
            </a:r>
            <a:r>
              <a:rPr lang="en-US" sz="2000" b="0" i="0" dirty="0">
                <a:effectLst/>
                <a:latin typeface="Proxima Nova" panose="020B0604020202020204"/>
              </a:rPr>
              <a:t> images from the second domain as input and generates images for the first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Proxima Nova" panose="020B0604020202020204"/>
              </a:rPr>
              <a:t>Discriminator models determine plausibility of generated images and update the generator.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2F2B7E-6ACC-4749-930C-9427C147A403}"/>
              </a:ext>
            </a:extLst>
          </p:cNvPr>
          <p:cNvSpPr/>
          <p:nvPr/>
        </p:nvSpPr>
        <p:spPr>
          <a:xfrm>
            <a:off x="2596783" y="6464658"/>
            <a:ext cx="47963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roxima Nova" panose="020B0604020202020204"/>
                <a:hlinkClick r:id="rId2"/>
              </a:rPr>
              <a:t>https://hardikbansal.github.io/CycleGANBlog/</a:t>
            </a:r>
            <a:endParaRPr lang="en-US" dirty="0">
              <a:latin typeface="Proxima Nova" panose="020B0604020202020204"/>
            </a:endParaRPr>
          </a:p>
          <a:p>
            <a:r>
              <a:rPr lang="en-US" dirty="0">
                <a:latin typeface="Proxima Nova" panose="020B0604020202020204"/>
              </a:rPr>
              <a:t>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C62F0D-FBD1-7045-B546-7D7E6AA67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0"/>
            <a:ext cx="8176054" cy="40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AB3D-5C04-4FD4-8FBF-040118C1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CycleGANs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2F2B7E-6ACC-4749-930C-9427C147A403}"/>
              </a:ext>
            </a:extLst>
          </p:cNvPr>
          <p:cNvSpPr/>
          <p:nvPr/>
        </p:nvSpPr>
        <p:spPr>
          <a:xfrm>
            <a:off x="2596783" y="6464658"/>
            <a:ext cx="47963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roxima Nova" panose="020B0604020202020204"/>
                <a:hlinkClick r:id="rId2"/>
              </a:rPr>
              <a:t>https://hardikbansal.github.io/CycleGANBlog/</a:t>
            </a:r>
            <a:endParaRPr lang="en-US" dirty="0">
              <a:latin typeface="Proxima Nova" panose="020B0604020202020204"/>
            </a:endParaRPr>
          </a:p>
          <a:p>
            <a:r>
              <a:rPr lang="en-US" dirty="0">
                <a:latin typeface="Proxima Nova" panose="020B0604020202020204"/>
              </a:rPr>
              <a:t> </a:t>
            </a:r>
          </a:p>
          <a:p>
            <a:endParaRPr lang="en-US" dirty="0"/>
          </a:p>
        </p:txBody>
      </p:sp>
      <p:pic>
        <p:nvPicPr>
          <p:cNvPr id="6146" name="Picture 2" descr="Model Architecture 1">
            <a:extLst>
              <a:ext uri="{FF2B5EF4-FFF2-40B4-BE49-F238E27FC236}">
                <a16:creationId xmlns:a16="http://schemas.microsoft.com/office/drawing/2014/main" id="{97491F1C-C085-0742-BEC2-7F8CBA81F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03" y="232730"/>
            <a:ext cx="6093292" cy="403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istortion">
            <a:extLst>
              <a:ext uri="{FF2B5EF4-FFF2-40B4-BE49-F238E27FC236}">
                <a16:creationId xmlns:a16="http://schemas.microsoft.com/office/drawing/2014/main" id="{B695A793-169C-6045-A605-E069D175A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783" y="4495933"/>
            <a:ext cx="7949514" cy="23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10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AB3D-5C04-4FD4-8FBF-040118C1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3342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CycleGANs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73E90-B642-4AE2-98B3-D3AFC7A98093}"/>
              </a:ext>
            </a:extLst>
          </p:cNvPr>
          <p:cNvSpPr txBox="1"/>
          <p:nvPr/>
        </p:nvSpPr>
        <p:spPr>
          <a:xfrm>
            <a:off x="251615" y="2925238"/>
            <a:ext cx="116887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Proxima Nova" panose="020B0604020202020204"/>
              </a:rPr>
              <a:t>Uses an additional extension to the architecture called cycle consistency: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Say </a:t>
            </a:r>
            <a:r>
              <a:rPr lang="en-US" sz="2000" i="1" dirty="0">
                <a:latin typeface="Proxima Nova" panose="020B0604020202020204"/>
              </a:rPr>
              <a:t>Day (Domain a) -&gt; Night generator (Domain b).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Two GANs, Domain a: Day-&gt; Night, Domain b: Night-&gt; Day.</a:t>
            </a:r>
          </a:p>
          <a:p>
            <a:endParaRPr lang="en-US" sz="2000" b="0" i="0" dirty="0">
              <a:effectLst/>
              <a:latin typeface="Proxima Nova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E</a:t>
            </a:r>
            <a:r>
              <a:rPr lang="en-US" sz="2000" b="0" i="0" dirty="0">
                <a:effectLst/>
                <a:latin typeface="Proxima Nova" panose="020B0604020202020204"/>
              </a:rPr>
              <a:t>ncourages cycle consistency by adding an additional loss to measure the difference between the generated output of the second generator and the original image, and the reverse.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Proxima Nova" panose="020B0604020202020204"/>
              </a:rPr>
              <a:t>This acts as a regularization of the generator models, guiding the image generation process in the new domain toward image translation.</a:t>
            </a:r>
            <a:endParaRPr lang="en-US" sz="2000" dirty="0">
              <a:latin typeface="Proxima Nova" panose="020B060402020202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DA9856-1A71-486D-A4AB-24A64A3759BD}"/>
              </a:ext>
            </a:extLst>
          </p:cNvPr>
          <p:cNvGrpSpPr/>
          <p:nvPr/>
        </p:nvGrpSpPr>
        <p:grpSpPr>
          <a:xfrm>
            <a:off x="5223613" y="520790"/>
            <a:ext cx="3366135" cy="1690027"/>
            <a:chOff x="8473440" y="3271955"/>
            <a:chExt cx="3366135" cy="1690027"/>
          </a:xfrm>
        </p:grpSpPr>
        <p:sp>
          <p:nvSpPr>
            <p:cNvPr id="3" name="Arrow: Curved Left 2">
              <a:extLst>
                <a:ext uri="{FF2B5EF4-FFF2-40B4-BE49-F238E27FC236}">
                  <a16:creationId xmlns:a16="http://schemas.microsoft.com/office/drawing/2014/main" id="{F4549CA6-C649-44BD-9DC3-0EF37F1B47C0}"/>
                </a:ext>
              </a:extLst>
            </p:cNvPr>
            <p:cNvSpPr/>
            <p:nvPr/>
          </p:nvSpPr>
          <p:spPr>
            <a:xfrm>
              <a:off x="10679430" y="3402594"/>
              <a:ext cx="811530" cy="142875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Arrow: Curved Right 3">
              <a:extLst>
                <a:ext uri="{FF2B5EF4-FFF2-40B4-BE49-F238E27FC236}">
                  <a16:creationId xmlns:a16="http://schemas.microsoft.com/office/drawing/2014/main" id="{6C301C9F-97FB-4A72-A614-ED6DA6A08E57}"/>
                </a:ext>
              </a:extLst>
            </p:cNvPr>
            <p:cNvSpPr/>
            <p:nvPr/>
          </p:nvSpPr>
          <p:spPr>
            <a:xfrm flipV="1">
              <a:off x="9281160" y="3314700"/>
              <a:ext cx="914400" cy="142875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432715-63BC-4F87-88CF-D5E69F498F06}"/>
                </a:ext>
              </a:extLst>
            </p:cNvPr>
            <p:cNvSpPr txBox="1"/>
            <p:nvPr/>
          </p:nvSpPr>
          <p:spPr>
            <a:xfrm>
              <a:off x="10195560" y="4592650"/>
              <a:ext cx="108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Night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1832E8-1DED-4912-979C-C37177FA6145}"/>
                </a:ext>
              </a:extLst>
            </p:cNvPr>
            <p:cNvSpPr txBox="1"/>
            <p:nvPr/>
          </p:nvSpPr>
          <p:spPr>
            <a:xfrm>
              <a:off x="10753725" y="3912355"/>
              <a:ext cx="108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Ga/Da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672E9E-F706-46E1-9397-FFA6D1474BE2}"/>
                </a:ext>
              </a:extLst>
            </p:cNvPr>
            <p:cNvSpPr txBox="1"/>
            <p:nvPr/>
          </p:nvSpPr>
          <p:spPr>
            <a:xfrm>
              <a:off x="10130790" y="3271955"/>
              <a:ext cx="108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BA4CFF-5446-402D-9BF4-280A5D5A17B0}"/>
                </a:ext>
              </a:extLst>
            </p:cNvPr>
            <p:cNvSpPr txBox="1"/>
            <p:nvPr/>
          </p:nvSpPr>
          <p:spPr>
            <a:xfrm>
              <a:off x="8473440" y="3747637"/>
              <a:ext cx="108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Gb/Db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485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75AC-D826-4982-B082-60E3416F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</p:spPr>
        <p:txBody>
          <a:bodyPr/>
          <a:lstStyle/>
          <a:p>
            <a:r>
              <a:rPr lang="en-US" dirty="0">
                <a:latin typeface="Proxima Nova" panose="020B0604020202020204"/>
              </a:rPr>
              <a:t>CycleGAN Loss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7664C-E327-4E85-A082-A71B090D4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870" y="1218854"/>
            <a:ext cx="6720530" cy="5639145"/>
          </a:xfrm>
        </p:spPr>
        <p:txBody>
          <a:bodyPr/>
          <a:lstStyle/>
          <a:p>
            <a:pPr marL="380985" indent="0" fontAlgn="base">
              <a:lnSpc>
                <a:spcPct val="100000"/>
              </a:lnSpc>
              <a:buNone/>
            </a:pPr>
            <a:r>
              <a:rPr lang="en-US" sz="2400" b="1" dirty="0">
                <a:latin typeface="Proxima Nova" panose="020B0604020202020204"/>
              </a:rPr>
              <a:t>Forward Cycle Consistency Loss:</a:t>
            </a:r>
          </a:p>
          <a:p>
            <a:pPr marL="666735" lvl="1" indent="-285750" fontAlgn="base">
              <a:lnSpc>
                <a:spcPct val="100000"/>
              </a:lnSpc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Input photo of Day (Domain a) to GAN 1</a:t>
            </a:r>
          </a:p>
          <a:p>
            <a:pPr marL="666735" lvl="1" indent="-285750" fontAlgn="base">
              <a:lnSpc>
                <a:spcPct val="100000"/>
              </a:lnSpc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Output photo of Night from GAN 1</a:t>
            </a:r>
          </a:p>
          <a:p>
            <a:pPr marL="666735" lvl="1" indent="-285750" fontAlgn="base">
              <a:lnSpc>
                <a:spcPct val="100000"/>
              </a:lnSpc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Input photo of Night from GAN 1 to GAN 2</a:t>
            </a:r>
          </a:p>
          <a:p>
            <a:pPr marL="666735" lvl="1" indent="-285750" fontAlgn="base">
              <a:lnSpc>
                <a:spcPct val="100000"/>
              </a:lnSpc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Output photo of Day from GAN 2</a:t>
            </a:r>
          </a:p>
          <a:p>
            <a:pPr marL="666735" lvl="1" indent="-285750" fontAlgn="base">
              <a:lnSpc>
                <a:spcPct val="100000"/>
              </a:lnSpc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Compare photo of Day (Domain a) to photo of Day from GAN 2</a:t>
            </a:r>
          </a:p>
          <a:p>
            <a:pPr marL="666735" lvl="1" indent="-285750" fontAlgn="base">
              <a:lnSpc>
                <a:spcPct val="100000"/>
              </a:lnSpc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endParaRPr lang="en-US" sz="1600" b="1" dirty="0">
              <a:latin typeface="Proxima Nova" panose="020B0604020202020204"/>
            </a:endParaRPr>
          </a:p>
          <a:p>
            <a:pPr marL="380985" lvl="1" indent="0" fontAlgn="base">
              <a:lnSpc>
                <a:spcPct val="100000"/>
              </a:lnSpc>
              <a:spcBef>
                <a:spcPts val="0"/>
              </a:spcBef>
              <a:buSzPts val="1900"/>
              <a:buNone/>
            </a:pPr>
            <a:r>
              <a:rPr lang="en-US" sz="2400" b="1" dirty="0">
                <a:latin typeface="Proxima Nova" panose="020B0604020202020204"/>
              </a:rPr>
              <a:t>Backward Cycle Consistency Loss:</a:t>
            </a:r>
          </a:p>
          <a:p>
            <a:pPr marL="666735" indent="-2857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Input photo of Night (Domain b) to GAN 2</a:t>
            </a:r>
          </a:p>
          <a:p>
            <a:pPr marL="666735" indent="-2857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Output photo of Day from GAN 2</a:t>
            </a:r>
          </a:p>
          <a:p>
            <a:pPr marL="666735" indent="-2857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Input photo of Day from GAN 2 to GAN 1</a:t>
            </a:r>
          </a:p>
          <a:p>
            <a:pPr marL="666735" indent="-2857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roxima Nova" panose="020B0604020202020204"/>
              </a:rPr>
              <a:t>Output photo of Night from GAN 1</a:t>
            </a:r>
          </a:p>
          <a:p>
            <a:pPr marL="666735" indent="-2857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Proxima Nova" panose="020B0604020202020204"/>
              </a:rPr>
              <a:t>Compare photo of Night (Domain b) to photo of Night from GAN 1</a:t>
            </a:r>
          </a:p>
          <a:p>
            <a:endParaRPr lang="en-US" sz="2000" dirty="0">
              <a:latin typeface="Proxima Nova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B96CF-9C99-4D08-A827-918CB261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418" y="3640016"/>
            <a:ext cx="5156982" cy="1718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6E43A8-C322-47B6-A4F4-51364F3BDAB8}"/>
              </a:ext>
            </a:extLst>
          </p:cNvPr>
          <p:cNvSpPr txBox="1"/>
          <p:nvPr/>
        </p:nvSpPr>
        <p:spPr>
          <a:xfrm>
            <a:off x="6149909" y="6401646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https://github.com/simontomaskarlsson/CycleGAN-Keras</a:t>
            </a:r>
          </a:p>
        </p:txBody>
      </p:sp>
    </p:spTree>
    <p:extLst>
      <p:ext uri="{BB962C8B-B14F-4D97-AF65-F5344CB8AC3E}">
        <p14:creationId xmlns:p14="http://schemas.microsoft.com/office/powerpoint/2010/main" val="2044695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AB35E1-64C5-5F47-BFFD-93C00895CD0A}"/>
              </a:ext>
            </a:extLst>
          </p:cNvPr>
          <p:cNvSpPr txBox="1">
            <a:spLocks/>
          </p:cNvSpPr>
          <p:nvPr/>
        </p:nvSpPr>
        <p:spPr>
          <a:xfrm>
            <a:off x="2197237" y="-86497"/>
            <a:ext cx="7192043" cy="251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 5-minute break!</a:t>
            </a:r>
            <a:endParaRPr lang="en-US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2DA7073-3CF5-C243-B530-CCFE78B696D5}"/>
              </a:ext>
            </a:extLst>
          </p:cNvPr>
          <p:cNvSpPr txBox="1">
            <a:spLocks/>
          </p:cNvSpPr>
          <p:nvPr/>
        </p:nvSpPr>
        <p:spPr>
          <a:xfrm>
            <a:off x="1310325" y="1857230"/>
            <a:ext cx="9263449" cy="45552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What should you do during the break?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Turn off your video &amp; microphone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Get up! Move your body!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Try to not look at your phone or other websites. It should be a screen and information break so you are ready to focus on the next section.</a:t>
            </a:r>
          </a:p>
        </p:txBody>
      </p:sp>
    </p:spTree>
    <p:extLst>
      <p:ext uri="{BB962C8B-B14F-4D97-AF65-F5344CB8AC3E}">
        <p14:creationId xmlns:p14="http://schemas.microsoft.com/office/powerpoint/2010/main" val="285470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Tuesday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1108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4:00 - 4:15: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4:15 - 5:00: Generative Adversarial Nets (GANs) Introduction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5:00 - 5:05: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5:05 - 5:55: Live Assignment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5:55 - 6:00: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5:00 - 5:55: Generative Adversarial Nets (GANs) Applications and Limitations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6:50 - 7:00:  Wrap-up</a:t>
            </a:r>
          </a:p>
        </p:txBody>
      </p:sp>
    </p:spTree>
    <p:extLst>
      <p:ext uri="{BB962C8B-B14F-4D97-AF65-F5344CB8AC3E}">
        <p14:creationId xmlns:p14="http://schemas.microsoft.com/office/powerpoint/2010/main" val="152898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Saturday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1108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9:00 - 9:25: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9:25 - 9:55: Image segmentation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9:55 - 10:00: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10:05 - 10:55: Live Assignment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10:55 - 11:00: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11:05 - 11:55: Problem Solving for Technical Interviews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11:55 - 12:00: 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12:00 - 12:30:  Lunch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1600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Saturday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1108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9:00 - 9:25: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9:25 - 9:55: Image segmentation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9:55 - 10:00: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10:05 - 10:55: Live Assignment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10:55 - 11:00: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11:05 - 11:55: Problem Solving for Technical Interviews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11:55 - 12:00: 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12:00 - 12:30:  Lunch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382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7423-033C-459B-9CCF-F2238A0AA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7" y="600200"/>
            <a:ext cx="10619922" cy="5454400"/>
          </a:xfrm>
        </p:spPr>
        <p:txBody>
          <a:bodyPr/>
          <a:lstStyle/>
          <a:p>
            <a:r>
              <a:rPr lang="en-US" sz="3733" dirty="0">
                <a:latin typeface="Proxima Nova" panose="020B0604020202020204" charset="0"/>
              </a:rPr>
              <a:t>Live Assignment:</a:t>
            </a:r>
            <a:br>
              <a:rPr lang="en-US" sz="3733" dirty="0">
                <a:latin typeface="Proxima Nova" panose="020B0604020202020204" charset="0"/>
              </a:rPr>
            </a:br>
            <a:r>
              <a:rPr lang="en-US" dirty="0">
                <a:solidFill>
                  <a:srgbClr val="CC3399"/>
                </a:solidFill>
                <a:latin typeface="Proxima Nova" panose="020B0604020202020204" charset="0"/>
              </a:rPr>
              <a:t>Machine Learning @Uber_Perception</a:t>
            </a:r>
            <a:br>
              <a:rPr lang="en-US" dirty="0">
                <a:solidFill>
                  <a:srgbClr val="CC3399"/>
                </a:solidFill>
                <a:latin typeface="Proxima Nova" panose="020B0604020202020204" charset="0"/>
              </a:rPr>
            </a:br>
            <a:r>
              <a:rPr lang="en-US" sz="4800" dirty="0">
                <a:solidFill>
                  <a:srgbClr val="FF0000"/>
                </a:solidFill>
                <a:latin typeface="Proxima Nova" panose="020B0604020202020204" charset="0"/>
              </a:rPr>
              <a:t>[Aiding Data Augmentation for Autonomous Drive]</a:t>
            </a:r>
            <a:br>
              <a:rPr lang="en-US" sz="4800" dirty="0">
                <a:solidFill>
                  <a:srgbClr val="FF0000"/>
                </a:solidFill>
                <a:latin typeface="Proxima Nova" panose="020B0604020202020204" charset="0"/>
              </a:rPr>
            </a:br>
            <a:endParaRPr lang="en-US" sz="3733" dirty="0">
              <a:solidFill>
                <a:schemeClr val="accent2"/>
              </a:solidFill>
              <a:latin typeface="Proxima Nova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73020-9AD1-49AD-94C9-F210630143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1232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5923-2EF0-4B4B-B85B-82E1AE98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" panose="020B0604020202020204"/>
              </a:rPr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7A115-E512-451A-941D-CC6310DA9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3930" indent="0" algn="l">
              <a:buNone/>
            </a:pPr>
            <a:r>
              <a:rPr lang="en-US" b="0" i="0" dirty="0">
                <a:solidFill>
                  <a:srgbClr val="212121"/>
                </a:solidFill>
                <a:effectLst/>
                <a:latin typeface="Proxima Nova" panose="020B0604020202020204"/>
              </a:rPr>
              <a:t>Implement CycleGAN to achieve Day to Night Translation.</a:t>
            </a:r>
          </a:p>
          <a:p>
            <a:pPr marL="143930" indent="0">
              <a:buNone/>
            </a:pPr>
            <a:endParaRPr lang="en-US" dirty="0"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07782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0F548-7989-4B4F-B2EC-2557E620791F}"/>
              </a:ext>
            </a:extLst>
          </p:cNvPr>
          <p:cNvSpPr txBox="1"/>
          <p:nvPr/>
        </p:nvSpPr>
        <p:spPr>
          <a:xfrm>
            <a:off x="1863090" y="137160"/>
            <a:ext cx="843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xima Nova" panose="020B0604020202020204"/>
              </a:rPr>
              <a:t>Overall System Design: End-to-end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3EBA1-D646-493D-BDAE-F9792024FA0A}"/>
              </a:ext>
            </a:extLst>
          </p:cNvPr>
          <p:cNvSpPr txBox="1"/>
          <p:nvPr/>
        </p:nvSpPr>
        <p:spPr>
          <a:xfrm>
            <a:off x="282196" y="5761331"/>
            <a:ext cx="328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Daytime Image collected and annotated for bounding boxes.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93EE7-AB5B-45E8-9731-7C249A25AC93}"/>
              </a:ext>
            </a:extLst>
          </p:cNvPr>
          <p:cNvSpPr/>
          <p:nvPr/>
        </p:nvSpPr>
        <p:spPr>
          <a:xfrm>
            <a:off x="2338770" y="1664582"/>
            <a:ext cx="2812732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to Night Generator/Discriminator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C3487711-E1E1-4335-8CC0-682A87A76865}"/>
              </a:ext>
            </a:extLst>
          </p:cNvPr>
          <p:cNvSpPr/>
          <p:nvPr/>
        </p:nvSpPr>
        <p:spPr>
          <a:xfrm>
            <a:off x="2775666" y="2931407"/>
            <a:ext cx="367584" cy="1170057"/>
          </a:xfrm>
          <a:prstGeom prst="upArrow">
            <a:avLst/>
          </a:prstGeom>
          <a:solidFill>
            <a:srgbClr val="CC3399"/>
          </a:solidFill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7AF37-5CF6-41AA-AF84-8105AF727926}"/>
              </a:ext>
            </a:extLst>
          </p:cNvPr>
          <p:cNvSpPr/>
          <p:nvPr/>
        </p:nvSpPr>
        <p:spPr>
          <a:xfrm>
            <a:off x="5634134" y="841363"/>
            <a:ext cx="2812732" cy="1266825"/>
          </a:xfrm>
          <a:prstGeom prst="rect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Night to Day Generator/ Discriminator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C150F1-D2E8-4F6E-BA82-36146DB8FE01}"/>
              </a:ext>
            </a:extLst>
          </p:cNvPr>
          <p:cNvSpPr/>
          <p:nvPr/>
        </p:nvSpPr>
        <p:spPr>
          <a:xfrm>
            <a:off x="8763002" y="2317365"/>
            <a:ext cx="2812732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Forward/backward Cycle Loss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70254C45-9B89-4494-91B4-296B617CEFDC}"/>
              </a:ext>
            </a:extLst>
          </p:cNvPr>
          <p:cNvSpPr/>
          <p:nvPr/>
        </p:nvSpPr>
        <p:spPr>
          <a:xfrm rot="5400000">
            <a:off x="9475669" y="748325"/>
            <a:ext cx="904093" cy="2149554"/>
          </a:xfrm>
          <a:prstGeom prst="bentArrow">
            <a:avLst/>
          </a:prstGeom>
          <a:solidFill>
            <a:srgbClr val="CC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E2D4FA-83E2-49CB-B3C9-856CCBE8D997}"/>
              </a:ext>
            </a:extLst>
          </p:cNvPr>
          <p:cNvSpPr txBox="1"/>
          <p:nvPr/>
        </p:nvSpPr>
        <p:spPr>
          <a:xfrm>
            <a:off x="10076305" y="5099611"/>
            <a:ext cx="226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Proxima Nova" panose="020B0604020202020204"/>
              </a:rPr>
              <a:t>Aids Data augmentation,</a:t>
            </a:r>
          </a:p>
          <a:p>
            <a:r>
              <a:rPr lang="en-US" sz="2000" dirty="0">
                <a:solidFill>
                  <a:srgbClr val="FF0000"/>
                </a:solidFill>
                <a:latin typeface="Proxima Nova" panose="020B0604020202020204"/>
              </a:rPr>
              <a:t>Robust Object Detection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206CFA-4376-44AE-B8A9-7B8C16CDB3F0}"/>
              </a:ext>
            </a:extLst>
          </p:cNvPr>
          <p:cNvSpPr/>
          <p:nvPr/>
        </p:nvSpPr>
        <p:spPr>
          <a:xfrm>
            <a:off x="2114550" y="739747"/>
            <a:ext cx="9795510" cy="3198828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D7CF88-3E63-4718-8B74-E29248D57E96}"/>
              </a:ext>
            </a:extLst>
          </p:cNvPr>
          <p:cNvSpPr txBox="1"/>
          <p:nvPr/>
        </p:nvSpPr>
        <p:spPr>
          <a:xfrm>
            <a:off x="1171503" y="982980"/>
            <a:ext cx="94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You are here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3A33919-5314-4B9E-A287-FBA0FE522D01}"/>
              </a:ext>
            </a:extLst>
          </p:cNvPr>
          <p:cNvSpPr/>
          <p:nvPr/>
        </p:nvSpPr>
        <p:spPr>
          <a:xfrm rot="10800000">
            <a:off x="10198992" y="3680084"/>
            <a:ext cx="449578" cy="1498189"/>
          </a:xfrm>
          <a:prstGeom prst="upArrow">
            <a:avLst/>
          </a:prstGeom>
          <a:solidFill>
            <a:srgbClr val="CC3399"/>
          </a:solidFill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rawing">
            <a:extLst>
              <a:ext uri="{FF2B5EF4-FFF2-40B4-BE49-F238E27FC236}">
                <a16:creationId xmlns:a16="http://schemas.microsoft.com/office/drawing/2014/main" id="{37B0FF1B-2C14-40AF-8418-068491435B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75" y="4225268"/>
            <a:ext cx="4260058" cy="21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3B34D8A6-8E81-4E50-94A1-4613E647D8E9}"/>
              </a:ext>
            </a:extLst>
          </p:cNvPr>
          <p:cNvSpPr/>
          <p:nvPr/>
        </p:nvSpPr>
        <p:spPr>
          <a:xfrm rot="2442058">
            <a:off x="5526516" y="2270070"/>
            <a:ext cx="723644" cy="975579"/>
          </a:xfrm>
          <a:prstGeom prst="curvedLeftArrow">
            <a:avLst/>
          </a:prstGeom>
          <a:solidFill>
            <a:srgbClr val="CC3399"/>
          </a:solidFill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50202E2-13C7-4F2C-9BA6-3610B31E229F}"/>
              </a:ext>
            </a:extLst>
          </p:cNvPr>
          <p:cNvSpPr/>
          <p:nvPr/>
        </p:nvSpPr>
        <p:spPr>
          <a:xfrm rot="3751800" flipH="1" flipV="1">
            <a:off x="4629821" y="583149"/>
            <a:ext cx="668281" cy="992487"/>
          </a:xfrm>
          <a:prstGeom prst="curvedLeftArrow">
            <a:avLst/>
          </a:prstGeom>
          <a:solidFill>
            <a:srgbClr val="CC3399"/>
          </a:solidFill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4723895C-3798-48DF-90A6-09F425FA63DB}"/>
              </a:ext>
            </a:extLst>
          </p:cNvPr>
          <p:cNvSpPr/>
          <p:nvPr/>
        </p:nvSpPr>
        <p:spPr>
          <a:xfrm rot="5400000" flipH="1" flipV="1">
            <a:off x="6220311" y="1339988"/>
            <a:ext cx="715704" cy="412661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4167"/>
            </a:avLst>
          </a:prstGeom>
          <a:solidFill>
            <a:srgbClr val="CC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B1CEC9-01CF-4E52-B2FC-633EE6007933}"/>
              </a:ext>
            </a:extLst>
          </p:cNvPr>
          <p:cNvSpPr txBox="1"/>
          <p:nvPr/>
        </p:nvSpPr>
        <p:spPr>
          <a:xfrm>
            <a:off x="6711132" y="3193232"/>
            <a:ext cx="159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Feedback</a:t>
            </a:r>
          </a:p>
        </p:txBody>
      </p:sp>
      <p:pic>
        <p:nvPicPr>
          <p:cNvPr id="7176" name="Picture 8" descr="Bounding Boxes for Object Detection and Classification">
            <a:extLst>
              <a:ext uri="{FF2B5EF4-FFF2-40B4-BE49-F238E27FC236}">
                <a16:creationId xmlns:a16="http://schemas.microsoft.com/office/drawing/2014/main" id="{9E34FDFE-E2E3-4F42-85E7-12F46D0F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3" y="3923006"/>
            <a:ext cx="2865138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40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5" grpId="0" animBg="1"/>
      <p:bldP spid="16" grpId="0" animBg="1"/>
      <p:bldP spid="19" grpId="0"/>
      <p:bldP spid="21" grpId="0"/>
      <p:bldP spid="22" grpId="0" animBg="1"/>
      <p:bldP spid="5" grpId="0" animBg="1"/>
      <p:bldP spid="24" grpId="0" animBg="1"/>
      <p:bldP spid="25" grpId="0" animBg="1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ED61-C519-644D-84F9-FAAA0806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Rooms</a:t>
            </a:r>
          </a:p>
        </p:txBody>
      </p:sp>
    </p:spTree>
    <p:extLst>
      <p:ext uri="{BB962C8B-B14F-4D97-AF65-F5344CB8AC3E}">
        <p14:creationId xmlns:p14="http://schemas.microsoft.com/office/powerpoint/2010/main" val="3592280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AB35E1-64C5-5F47-BFFD-93C00895CD0A}"/>
              </a:ext>
            </a:extLst>
          </p:cNvPr>
          <p:cNvSpPr txBox="1">
            <a:spLocks/>
          </p:cNvSpPr>
          <p:nvPr/>
        </p:nvSpPr>
        <p:spPr>
          <a:xfrm>
            <a:off x="2197237" y="-86497"/>
            <a:ext cx="7192043" cy="251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roxima Nova"/>
              <a:buNone/>
              <a:defRPr sz="1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 5-minute break!</a:t>
            </a:r>
            <a:endParaRPr lang="en-US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2DA7073-3CF5-C243-B530-CCFE78B696D5}"/>
              </a:ext>
            </a:extLst>
          </p:cNvPr>
          <p:cNvSpPr txBox="1">
            <a:spLocks/>
          </p:cNvSpPr>
          <p:nvPr/>
        </p:nvSpPr>
        <p:spPr>
          <a:xfrm>
            <a:off x="1310325" y="1857230"/>
            <a:ext cx="9263449" cy="45552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What should you do during the break?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Turn off your video &amp; microphone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Get up! Move your body!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Try to not look at your phone or other websites. It should be a screen and information break so you are ready to focus on the next section.</a:t>
            </a:r>
          </a:p>
        </p:txBody>
      </p:sp>
    </p:spTree>
    <p:extLst>
      <p:ext uri="{BB962C8B-B14F-4D97-AF65-F5344CB8AC3E}">
        <p14:creationId xmlns:p14="http://schemas.microsoft.com/office/powerpoint/2010/main" val="4009345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Tuesday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1108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4:00 - 4:15: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4:15 - 5:00: Generative Adversarial Nets (GANs) Introduction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5:00 - 5:05: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5:05 - 5:55: Live Assignment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5:55 - 6:00: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5:00 - 5:55: Generative Adversarial Nets (GANs) Applications and Limitations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6:50 - 7:00:  Wrap-up</a:t>
            </a:r>
          </a:p>
        </p:txBody>
      </p:sp>
    </p:spTree>
    <p:extLst>
      <p:ext uri="{BB962C8B-B14F-4D97-AF65-F5344CB8AC3E}">
        <p14:creationId xmlns:p14="http://schemas.microsoft.com/office/powerpoint/2010/main" val="4013102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Saturday Agenda</a:t>
            </a:r>
            <a:endParaRPr dirty="0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1108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9:00 - 9:25: Welcome &amp; Review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9:25 - 9:55: Image segmentation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9:55 - 10:00: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10:05 - 10:55: Live Assignment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10:55 - 11:00: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11:05 - 11:55: Problem Solving for Technical Interviews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11:55 - 12:00: 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12:00 - 12:30:  Lunch break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486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GAN applications:</a:t>
            </a:r>
            <a:br>
              <a:rPr lang="en-US" dirty="0">
                <a:solidFill>
                  <a:srgbClr val="CC3399"/>
                </a:solidFill>
                <a:latin typeface="Proxima Nova" panose="020B0604020202020204"/>
              </a:rPr>
            </a:br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Predicting the next frame in a video</a:t>
            </a:r>
            <a:br>
              <a:rPr lang="en-US" dirty="0">
                <a:solidFill>
                  <a:srgbClr val="CC3399"/>
                </a:solidFill>
                <a:latin typeface="Proxima Nova" panose="020B0604020202020204"/>
              </a:rPr>
            </a:br>
            <a:endParaRPr lang="en-US" dirty="0">
              <a:solidFill>
                <a:srgbClr val="CC3399"/>
              </a:solidFill>
              <a:latin typeface="Proxima Nova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89A11-CCD5-754B-82D4-D70A36FDD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1741575"/>
            <a:ext cx="2247900" cy="201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993D9-91E8-F34F-9278-E4DDEBE05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4257074"/>
            <a:ext cx="4292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11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GAN applications:</a:t>
            </a:r>
            <a:br>
              <a:rPr lang="en-US" dirty="0">
                <a:solidFill>
                  <a:srgbClr val="CC3399"/>
                </a:solidFill>
                <a:latin typeface="Proxima Nova" panose="020B0604020202020204"/>
              </a:rPr>
            </a:br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Increasing resolution of an image</a:t>
            </a:r>
            <a:br>
              <a:rPr lang="en-US" dirty="0">
                <a:solidFill>
                  <a:srgbClr val="CC3399"/>
                </a:solidFill>
                <a:latin typeface="Proxima Nova" panose="020B0604020202020204"/>
              </a:rPr>
            </a:br>
            <a:endParaRPr lang="en-US" dirty="0">
              <a:solidFill>
                <a:srgbClr val="CC3399"/>
              </a:solidFill>
              <a:latin typeface="Proxima Nova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8197F-DF67-454F-9F3E-A89537E46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50" y="1731834"/>
            <a:ext cx="8572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9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1E21-747C-4666-A358-8B3034AD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11" y="2131881"/>
            <a:ext cx="11360800" cy="2660252"/>
          </a:xfrm>
        </p:spPr>
        <p:txBody>
          <a:bodyPr anchor="ctr"/>
          <a:lstStyle/>
          <a:p>
            <a:pPr algn="ctr"/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Questions about </a:t>
            </a:r>
            <a:br>
              <a:rPr lang="en-US" sz="7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any previous </a:t>
            </a: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materials?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6CFD8-3BB2-44BD-824F-BB88C0FC1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5872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GAN applications:</a:t>
            </a:r>
            <a:br>
              <a:rPr lang="en-US" dirty="0">
                <a:solidFill>
                  <a:srgbClr val="CC3399"/>
                </a:solidFill>
                <a:latin typeface="Proxima Nova" panose="020B0604020202020204"/>
              </a:rPr>
            </a:br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Interactive Image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4959-3A58-9446-9186-F3721CEE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00" y="1778000"/>
            <a:ext cx="4396894" cy="35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52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GAN applications:</a:t>
            </a:r>
            <a:br>
              <a:rPr lang="en-US" dirty="0">
                <a:solidFill>
                  <a:srgbClr val="CC3399"/>
                </a:solidFill>
                <a:latin typeface="Proxima Nova" panose="020B0604020202020204"/>
              </a:rPr>
            </a:br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Invent Novel Encryption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02C85-E990-4041-8971-76F7480B2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43" y="1860549"/>
            <a:ext cx="8928615" cy="41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87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GAN applications:</a:t>
            </a:r>
            <a:br>
              <a:rPr lang="en-US" dirty="0">
                <a:solidFill>
                  <a:srgbClr val="CC3399"/>
                </a:solidFill>
                <a:latin typeface="Proxima Nova" panose="020B0604020202020204"/>
              </a:rPr>
            </a:br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generate realistic fake people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F0413-01D9-F54C-A563-2C924BCBE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3" y="1675542"/>
            <a:ext cx="9232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07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GAN applications:</a:t>
            </a:r>
            <a:br>
              <a:rPr lang="en-US" dirty="0">
                <a:solidFill>
                  <a:srgbClr val="CC3399"/>
                </a:solidFill>
                <a:latin typeface="Proxima Nova" panose="020B0604020202020204"/>
              </a:rPr>
            </a:br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generate realistic fake people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2C6A0-AD66-1046-AB2C-58B3C88A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30" y="1568225"/>
            <a:ext cx="6356071" cy="42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72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Common GAN problems</a:t>
            </a:r>
            <a:br>
              <a:rPr lang="en-US" dirty="0">
                <a:solidFill>
                  <a:srgbClr val="CC3399"/>
                </a:solidFill>
                <a:latin typeface="Proxima Nova" panose="020B0604020202020204"/>
              </a:rPr>
            </a:br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Proper enumeration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5F170-2197-764D-A34B-B6E217FBD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352550"/>
            <a:ext cx="6819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2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Common GAN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30014-3F17-8642-8CCF-3A33CBEB6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762000"/>
            <a:ext cx="70993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4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Common GAN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5F7D3-EB7C-504B-9835-61EBA0F42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762000"/>
            <a:ext cx="7137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4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77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GAN 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A1B15-3F2A-1F46-8159-9107BB161C73}"/>
              </a:ext>
            </a:extLst>
          </p:cNvPr>
          <p:cNvSpPr txBox="1"/>
          <p:nvPr/>
        </p:nvSpPr>
        <p:spPr>
          <a:xfrm>
            <a:off x="963826" y="1569308"/>
            <a:ext cx="9947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GANs need to perturb noise to become realistic.</a:t>
            </a:r>
          </a:p>
          <a:p>
            <a:endParaRPr lang="en-US" dirty="0"/>
          </a:p>
          <a:p>
            <a:r>
              <a:rPr lang="en-US" dirty="0"/>
              <a:t>Works best in continuous spaces, like pixels.</a:t>
            </a:r>
          </a:p>
          <a:p>
            <a:endParaRPr lang="en-US" dirty="0"/>
          </a:p>
          <a:p>
            <a:r>
              <a:rPr lang="en-US" dirty="0"/>
              <a:t>Words are not continuous and therefore hard to perturb in small, meaningful ways.</a:t>
            </a:r>
          </a:p>
          <a:p>
            <a:endParaRPr lang="en-US" dirty="0"/>
          </a:p>
          <a:p>
            <a:r>
              <a:rPr lang="en-US" dirty="0"/>
              <a:t>A good adaption of GANs to NLP is very difficult (even using word embeddings).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5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935418-0C58-FA44-948B-906DE3D7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2648309"/>
            <a:ext cx="4876800" cy="42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859A1AD-ABFD-4366-BF55-B4DBB868A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81800"/>
            <a:ext cx="12120880" cy="28084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457189" indent="-457189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What does softmax do in neural networks?</a:t>
            </a:r>
          </a:p>
          <a:p>
            <a:pPr marL="457189" indent="-457189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If Momentum is added to SGD, the parameter vector will build up “velocity” in any direction that _______.</a:t>
            </a:r>
          </a:p>
          <a:p>
            <a:pPr marL="457189" indent="-457189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What is happening with each of these learning rates? Which one is the best?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759B-9922-4C6B-876E-BCE0C5B62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6" name="Google Shape;74;p13">
            <a:extLst>
              <a:ext uri="{FF2B5EF4-FFF2-40B4-BE49-F238E27FC236}">
                <a16:creationId xmlns:a16="http://schemas.microsoft.com/office/drawing/2014/main" id="{B16F82C7-0D8A-4365-9431-A70240CEC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Review Prompts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70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11" y="556244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9C00-075F-4522-9FFB-13D28F778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11604952" cy="4555200"/>
          </a:xfrm>
        </p:spPr>
        <p:txBody>
          <a:bodyPr/>
          <a:lstStyle/>
          <a:p>
            <a:pPr marL="491077" indent="-457200" fontAlgn="base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Proxima Nova" panose="020B0604020202020204"/>
              </a:rPr>
              <a:t>Draw Generative Adversarial Networks (GANs) architecture.    </a:t>
            </a:r>
          </a:p>
          <a:p>
            <a:pPr marL="491077" indent="-457200" fontAlgn="base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Proxima Nova" panose="020B0604020202020204"/>
              </a:rPr>
              <a:t>Explain how GANs can learn to create realistic images.</a:t>
            </a:r>
          </a:p>
          <a:p>
            <a:pPr marL="491077" indent="-457200" fontAlgn="base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Proxima Nova" panose="020B0604020202020204"/>
              </a:rPr>
              <a:t>List common applications of GANs.</a:t>
            </a:r>
          </a:p>
          <a:p>
            <a:pPr marL="491077" indent="-457200" fontAlgn="base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Proxima Nova" panose="020B0604020202020204"/>
              </a:rPr>
              <a:t>Describe common problems and limitations of GANs.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Proxima Nova" panose="020B0604020202020204"/>
            </a:endParaRPr>
          </a:p>
          <a:p>
            <a:pPr marL="491077" indent="-457200" fontAlgn="base">
              <a:lnSpc>
                <a:spcPct val="200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Proxima Nova" panose="020B0604020202020204"/>
              </a:rPr>
              <a:t>To learn model implementation for pix2pix and CycleGAN.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900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1" y="0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Generative Adversarial Networks (GANs)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FE805-C429-6B40-B89C-5209494B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9" y="853963"/>
            <a:ext cx="1016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9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7FC9EF1-8DF1-BB4E-826A-F5B5105B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9906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4C8150-F5F5-AF4B-8B0A-D377391B49E3}"/>
              </a:ext>
            </a:extLst>
          </p:cNvPr>
          <p:cNvSpPr txBox="1">
            <a:spLocks/>
          </p:cNvSpPr>
          <p:nvPr/>
        </p:nvSpPr>
        <p:spPr>
          <a:xfrm>
            <a:off x="214611" y="0"/>
            <a:ext cx="113608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CC3399"/>
                </a:solidFill>
                <a:latin typeface="Proxima Nova" panose="020B0604020202020204"/>
              </a:rPr>
              <a:t>Generative Adversarial Networks (GANs)</a:t>
            </a:r>
            <a:endParaRPr lang="en-US" dirty="0">
              <a:solidFill>
                <a:srgbClr val="CC3399"/>
              </a:solidFill>
              <a:latin typeface="Proxima Nova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0165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FB30-076D-4505-AC7B-22D54E6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11" y="0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CC3399"/>
                </a:solidFill>
                <a:latin typeface="Proxima Nova" panose="020B0604020202020204"/>
              </a:rPr>
              <a:t>Generative Adversarial Networks (GANs)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561E1-4950-4FF4-B1DE-51ED46F86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BE5DB-A5DD-8A47-9C35-D285B9EE8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11" y="1095632"/>
            <a:ext cx="11087940" cy="482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30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2157</Words>
  <Application>Microsoft Macintosh PowerPoint</Application>
  <PresentationFormat>Widescreen</PresentationFormat>
  <Paragraphs>323</Paragraphs>
  <Slides>47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Proxima Nova</vt:lpstr>
      <vt:lpstr>Proxima Nova Semibold</vt:lpstr>
      <vt:lpstr>Office Theme</vt:lpstr>
      <vt:lpstr>Generative Adversarial Networks</vt:lpstr>
      <vt:lpstr>Tuesday Agenda</vt:lpstr>
      <vt:lpstr>Saturday Agenda</vt:lpstr>
      <vt:lpstr>Questions about  any previous materials?</vt:lpstr>
      <vt:lpstr>Review Prompts</vt:lpstr>
      <vt:lpstr>Learning Objectives</vt:lpstr>
      <vt:lpstr>Generative Adversarial Networks (GANs)</vt:lpstr>
      <vt:lpstr>PowerPoint Presentation</vt:lpstr>
      <vt:lpstr>Generative Adversarial Networks (GANs)</vt:lpstr>
      <vt:lpstr>GAN Components</vt:lpstr>
      <vt:lpstr>GAN Loss Functions</vt:lpstr>
      <vt:lpstr>GAN Loss Functions: Minmax loss</vt:lpstr>
      <vt:lpstr>GAN Loss Functions: Minmax loss</vt:lpstr>
      <vt:lpstr>GAN training is hard</vt:lpstr>
      <vt:lpstr>What happens at the end of training a GAN?</vt:lpstr>
      <vt:lpstr>GAN Loss Functions: Wasserstein Distance</vt:lpstr>
      <vt:lpstr>GAN Loss Functions: Wasserstein Distance</vt:lpstr>
      <vt:lpstr>GAN Loss Functions: Wasserstein Distance</vt:lpstr>
      <vt:lpstr>Types of GAN Models</vt:lpstr>
      <vt:lpstr>Conditional GAN</vt:lpstr>
      <vt:lpstr>Pix2pix GAN</vt:lpstr>
      <vt:lpstr>Pix2pix GAN</vt:lpstr>
      <vt:lpstr>Pix2pix example</vt:lpstr>
      <vt:lpstr>CycleGANs</vt:lpstr>
      <vt:lpstr>CycleGANs</vt:lpstr>
      <vt:lpstr>CycleGANs</vt:lpstr>
      <vt:lpstr>CycleGAN Loss functions</vt:lpstr>
      <vt:lpstr>PowerPoint Presentation</vt:lpstr>
      <vt:lpstr>Tuesday Agenda</vt:lpstr>
      <vt:lpstr>Saturday Agenda</vt:lpstr>
      <vt:lpstr>Live Assignment: Machine Learning @Uber_Perception [Aiding Data Augmentation for Autonomous Drive] </vt:lpstr>
      <vt:lpstr>The Problem</vt:lpstr>
      <vt:lpstr>PowerPoint Presentation</vt:lpstr>
      <vt:lpstr>Breakout Rooms</vt:lpstr>
      <vt:lpstr>PowerPoint Presentation</vt:lpstr>
      <vt:lpstr>Tuesday Agenda</vt:lpstr>
      <vt:lpstr>Saturday Agenda</vt:lpstr>
      <vt:lpstr>GAN applications: Predicting the next frame in a video </vt:lpstr>
      <vt:lpstr>GAN applications: Increasing resolution of an image </vt:lpstr>
      <vt:lpstr>GAN applications: Interactive Image Generation</vt:lpstr>
      <vt:lpstr>GAN applications: Invent Novel Encryption</vt:lpstr>
      <vt:lpstr>GAN applications: generate realistic fake people</vt:lpstr>
      <vt:lpstr>GAN applications: generate realistic fake people</vt:lpstr>
      <vt:lpstr>Common GAN problems Proper enumeration</vt:lpstr>
      <vt:lpstr>Common GAN problems</vt:lpstr>
      <vt:lpstr>Common GAN problems</vt:lpstr>
      <vt:lpstr>GAN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Sohini Roychowdhury</dc:creator>
  <cp:lastModifiedBy>Spiering, Brian</cp:lastModifiedBy>
  <cp:revision>122</cp:revision>
  <dcterms:created xsi:type="dcterms:W3CDTF">2020-09-07T06:52:29Z</dcterms:created>
  <dcterms:modified xsi:type="dcterms:W3CDTF">2021-10-05T21:28:42Z</dcterms:modified>
</cp:coreProperties>
</file>